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8"/>
  </p:notesMasterIdLst>
  <p:sldIdLst>
    <p:sldId id="303" r:id="rId5"/>
    <p:sldId id="295" r:id="rId6"/>
    <p:sldId id="290" r:id="rId7"/>
    <p:sldId id="257" r:id="rId8"/>
    <p:sldId id="292" r:id="rId9"/>
    <p:sldId id="293" r:id="rId10"/>
    <p:sldId id="297" r:id="rId11"/>
    <p:sldId id="275" r:id="rId12"/>
    <p:sldId id="263" r:id="rId13"/>
    <p:sldId id="304" r:id="rId14"/>
    <p:sldId id="298" r:id="rId15"/>
    <p:sldId id="299" r:id="rId16"/>
    <p:sldId id="300" r:id="rId17"/>
    <p:sldId id="305" r:id="rId18"/>
    <p:sldId id="291" r:id="rId19"/>
    <p:sldId id="296" r:id="rId20"/>
    <p:sldId id="294" r:id="rId21"/>
    <p:sldId id="301" r:id="rId22"/>
    <p:sldId id="302" r:id="rId23"/>
    <p:sldId id="309" r:id="rId24"/>
    <p:sldId id="306" r:id="rId25"/>
    <p:sldId id="307" r:id="rId26"/>
    <p:sldId id="308" r:id="rId2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32C3E2-E17A-4EE7-BA4F-47962A147993}" v="12" dt="2020-02-07T12:20:55.0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7A8010-9527-463A-8035-5D0B43770858}" type="datetimeFigureOut">
              <a:rPr lang="nl-NL" smtClean="0"/>
              <a:t>9-2-2021</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4FC03-CE84-4E0E-803E-8DD618151D57}" type="slidenum">
              <a:rPr lang="nl-NL" smtClean="0"/>
              <a:t>‹nr.›</a:t>
            </a:fld>
            <a:endParaRPr lang="nl-NL"/>
          </a:p>
        </p:txBody>
      </p:sp>
    </p:spTree>
    <p:extLst>
      <p:ext uri="{BB962C8B-B14F-4D97-AF65-F5344CB8AC3E}">
        <p14:creationId xmlns:p14="http://schemas.microsoft.com/office/powerpoint/2010/main" val="2848379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9C77BE-E4AA-4C11-B9B3-FDF863BBCCF7}"/>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33B587D6-116D-4AC5-A752-CD5C77CE2B6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6331878-9FBB-4CFB-8492-FF908C129F0E}"/>
              </a:ext>
            </a:extLst>
          </p:cNvPr>
          <p:cNvSpPr>
            <a:spLocks noGrp="1"/>
          </p:cNvSpPr>
          <p:nvPr>
            <p:ph type="dt" sz="half" idx="10"/>
          </p:nvPr>
        </p:nvSpPr>
        <p:spPr/>
        <p:txBody>
          <a:bodyPr/>
          <a:lstStyle/>
          <a:p>
            <a:fld id="{2378D1C7-A998-4758-9AB9-224735F92F57}" type="datetimeFigureOut">
              <a:rPr lang="nl-NL" smtClean="0"/>
              <a:t>9-2-2021</a:t>
            </a:fld>
            <a:endParaRPr lang="nl-NL"/>
          </a:p>
        </p:txBody>
      </p:sp>
      <p:sp>
        <p:nvSpPr>
          <p:cNvPr id="5" name="Tijdelijke aanduiding voor voettekst 4">
            <a:extLst>
              <a:ext uri="{FF2B5EF4-FFF2-40B4-BE49-F238E27FC236}">
                <a16:creationId xmlns:a16="http://schemas.microsoft.com/office/drawing/2014/main" id="{0D2A8828-CBD5-49F3-AFAC-2D267A088E9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1A6A27B-4541-4076-BBFE-16E345D3A398}"/>
              </a:ext>
            </a:extLst>
          </p:cNvPr>
          <p:cNvSpPr>
            <a:spLocks noGrp="1"/>
          </p:cNvSpPr>
          <p:nvPr>
            <p:ph type="sldNum" sz="quarter" idx="12"/>
          </p:nvPr>
        </p:nvSpPr>
        <p:spPr/>
        <p:txBody>
          <a:bodyPr/>
          <a:lstStyle/>
          <a:p>
            <a:fld id="{0F1B5F6B-6A5A-41D2-BE49-F8AEF0375EB7}" type="slidenum">
              <a:rPr lang="nl-NL" smtClean="0"/>
              <a:t>‹nr.›</a:t>
            </a:fld>
            <a:endParaRPr lang="nl-NL"/>
          </a:p>
        </p:txBody>
      </p:sp>
    </p:spTree>
    <p:extLst>
      <p:ext uri="{BB962C8B-B14F-4D97-AF65-F5344CB8AC3E}">
        <p14:creationId xmlns:p14="http://schemas.microsoft.com/office/powerpoint/2010/main" val="454749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ED731B-EB90-4B4E-AE27-AF5F36BD1CE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377F9EF-7874-47DA-A4F2-5B781CCDBB4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05C365E-C635-4E03-AB20-5A9902F88E78}"/>
              </a:ext>
            </a:extLst>
          </p:cNvPr>
          <p:cNvSpPr>
            <a:spLocks noGrp="1"/>
          </p:cNvSpPr>
          <p:nvPr>
            <p:ph type="dt" sz="half" idx="10"/>
          </p:nvPr>
        </p:nvSpPr>
        <p:spPr/>
        <p:txBody>
          <a:bodyPr/>
          <a:lstStyle/>
          <a:p>
            <a:fld id="{2378D1C7-A998-4758-9AB9-224735F92F57}" type="datetimeFigureOut">
              <a:rPr lang="nl-NL" smtClean="0"/>
              <a:t>9-2-2021</a:t>
            </a:fld>
            <a:endParaRPr lang="nl-NL"/>
          </a:p>
        </p:txBody>
      </p:sp>
      <p:sp>
        <p:nvSpPr>
          <p:cNvPr id="5" name="Tijdelijke aanduiding voor voettekst 4">
            <a:extLst>
              <a:ext uri="{FF2B5EF4-FFF2-40B4-BE49-F238E27FC236}">
                <a16:creationId xmlns:a16="http://schemas.microsoft.com/office/drawing/2014/main" id="{8AC329B4-075E-47CC-A9D0-9A61CA41EDC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8D556EA-3E89-4170-B7FC-03E377536CEB}"/>
              </a:ext>
            </a:extLst>
          </p:cNvPr>
          <p:cNvSpPr>
            <a:spLocks noGrp="1"/>
          </p:cNvSpPr>
          <p:nvPr>
            <p:ph type="sldNum" sz="quarter" idx="12"/>
          </p:nvPr>
        </p:nvSpPr>
        <p:spPr/>
        <p:txBody>
          <a:bodyPr/>
          <a:lstStyle/>
          <a:p>
            <a:fld id="{0F1B5F6B-6A5A-41D2-BE49-F8AEF0375EB7}" type="slidenum">
              <a:rPr lang="nl-NL" smtClean="0"/>
              <a:t>‹nr.›</a:t>
            </a:fld>
            <a:endParaRPr lang="nl-NL"/>
          </a:p>
        </p:txBody>
      </p:sp>
    </p:spTree>
    <p:extLst>
      <p:ext uri="{BB962C8B-B14F-4D97-AF65-F5344CB8AC3E}">
        <p14:creationId xmlns:p14="http://schemas.microsoft.com/office/powerpoint/2010/main" val="1208470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2DAD723-8198-4034-9B4C-248AEECBF8D7}"/>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F3452C2-1E79-41CF-A1A3-5BE129BBD438}"/>
              </a:ext>
            </a:extLst>
          </p:cNvPr>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D55DE63-E886-428A-B1D1-71BD1D7137A0}"/>
              </a:ext>
            </a:extLst>
          </p:cNvPr>
          <p:cNvSpPr>
            <a:spLocks noGrp="1"/>
          </p:cNvSpPr>
          <p:nvPr>
            <p:ph type="dt" sz="half" idx="10"/>
          </p:nvPr>
        </p:nvSpPr>
        <p:spPr/>
        <p:txBody>
          <a:bodyPr/>
          <a:lstStyle/>
          <a:p>
            <a:fld id="{2378D1C7-A998-4758-9AB9-224735F92F57}" type="datetimeFigureOut">
              <a:rPr lang="nl-NL" smtClean="0"/>
              <a:t>9-2-2021</a:t>
            </a:fld>
            <a:endParaRPr lang="nl-NL"/>
          </a:p>
        </p:txBody>
      </p:sp>
      <p:sp>
        <p:nvSpPr>
          <p:cNvPr id="5" name="Tijdelijke aanduiding voor voettekst 4">
            <a:extLst>
              <a:ext uri="{FF2B5EF4-FFF2-40B4-BE49-F238E27FC236}">
                <a16:creationId xmlns:a16="http://schemas.microsoft.com/office/drawing/2014/main" id="{0041BD2F-91AA-4D32-A3F9-5001AA7A6F6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87CDB87-B209-4000-8D09-0BD07ED55A20}"/>
              </a:ext>
            </a:extLst>
          </p:cNvPr>
          <p:cNvSpPr>
            <a:spLocks noGrp="1"/>
          </p:cNvSpPr>
          <p:nvPr>
            <p:ph type="sldNum" sz="quarter" idx="12"/>
          </p:nvPr>
        </p:nvSpPr>
        <p:spPr/>
        <p:txBody>
          <a:bodyPr/>
          <a:lstStyle/>
          <a:p>
            <a:fld id="{0F1B5F6B-6A5A-41D2-BE49-F8AEF0375EB7}" type="slidenum">
              <a:rPr lang="nl-NL" smtClean="0"/>
              <a:t>‹nr.›</a:t>
            </a:fld>
            <a:endParaRPr lang="nl-NL"/>
          </a:p>
        </p:txBody>
      </p:sp>
    </p:spTree>
    <p:extLst>
      <p:ext uri="{BB962C8B-B14F-4D97-AF65-F5344CB8AC3E}">
        <p14:creationId xmlns:p14="http://schemas.microsoft.com/office/powerpoint/2010/main" val="244371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E59EEE-7662-42C6-A132-307BFD9F105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74C9581-0DB2-4204-A7CE-261BAA5B494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95BEE3F-114C-4871-8D87-9EBCB3960F1F}"/>
              </a:ext>
            </a:extLst>
          </p:cNvPr>
          <p:cNvSpPr>
            <a:spLocks noGrp="1"/>
          </p:cNvSpPr>
          <p:nvPr>
            <p:ph type="dt" sz="half" idx="10"/>
          </p:nvPr>
        </p:nvSpPr>
        <p:spPr/>
        <p:txBody>
          <a:bodyPr/>
          <a:lstStyle/>
          <a:p>
            <a:fld id="{2378D1C7-A998-4758-9AB9-224735F92F57}" type="datetimeFigureOut">
              <a:rPr lang="nl-NL" smtClean="0"/>
              <a:t>9-2-2021</a:t>
            </a:fld>
            <a:endParaRPr lang="nl-NL"/>
          </a:p>
        </p:txBody>
      </p:sp>
      <p:sp>
        <p:nvSpPr>
          <p:cNvPr id="5" name="Tijdelijke aanduiding voor voettekst 4">
            <a:extLst>
              <a:ext uri="{FF2B5EF4-FFF2-40B4-BE49-F238E27FC236}">
                <a16:creationId xmlns:a16="http://schemas.microsoft.com/office/drawing/2014/main" id="{B09DF95F-485F-48B1-A07B-EC3ADE30261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9363E50-9C1C-4087-90F8-F1CA86506ADD}"/>
              </a:ext>
            </a:extLst>
          </p:cNvPr>
          <p:cNvSpPr>
            <a:spLocks noGrp="1"/>
          </p:cNvSpPr>
          <p:nvPr>
            <p:ph type="sldNum" sz="quarter" idx="12"/>
          </p:nvPr>
        </p:nvSpPr>
        <p:spPr/>
        <p:txBody>
          <a:bodyPr/>
          <a:lstStyle/>
          <a:p>
            <a:fld id="{0F1B5F6B-6A5A-41D2-BE49-F8AEF0375EB7}" type="slidenum">
              <a:rPr lang="nl-NL" smtClean="0"/>
              <a:t>‹nr.›</a:t>
            </a:fld>
            <a:endParaRPr lang="nl-NL"/>
          </a:p>
        </p:txBody>
      </p:sp>
    </p:spTree>
    <p:extLst>
      <p:ext uri="{BB962C8B-B14F-4D97-AF65-F5344CB8AC3E}">
        <p14:creationId xmlns:p14="http://schemas.microsoft.com/office/powerpoint/2010/main" val="2690615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D554B8-20D0-4040-9418-B0B8F3C4872B}"/>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7B1EA4F0-D314-4D2A-9DE4-9C0C91E979B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EC9966D-AD44-44DC-8FB7-395504E6F3C6}"/>
              </a:ext>
            </a:extLst>
          </p:cNvPr>
          <p:cNvSpPr>
            <a:spLocks noGrp="1"/>
          </p:cNvSpPr>
          <p:nvPr>
            <p:ph type="dt" sz="half" idx="10"/>
          </p:nvPr>
        </p:nvSpPr>
        <p:spPr/>
        <p:txBody>
          <a:bodyPr/>
          <a:lstStyle/>
          <a:p>
            <a:fld id="{2378D1C7-A998-4758-9AB9-224735F92F57}" type="datetimeFigureOut">
              <a:rPr lang="nl-NL" smtClean="0"/>
              <a:t>9-2-2021</a:t>
            </a:fld>
            <a:endParaRPr lang="nl-NL"/>
          </a:p>
        </p:txBody>
      </p:sp>
      <p:sp>
        <p:nvSpPr>
          <p:cNvPr id="5" name="Tijdelijke aanduiding voor voettekst 4">
            <a:extLst>
              <a:ext uri="{FF2B5EF4-FFF2-40B4-BE49-F238E27FC236}">
                <a16:creationId xmlns:a16="http://schemas.microsoft.com/office/drawing/2014/main" id="{EC7AECD3-0FAC-4DB4-84B5-1122DC507C1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3426003-2389-425C-B92D-39C7D49116B0}"/>
              </a:ext>
            </a:extLst>
          </p:cNvPr>
          <p:cNvSpPr>
            <a:spLocks noGrp="1"/>
          </p:cNvSpPr>
          <p:nvPr>
            <p:ph type="sldNum" sz="quarter" idx="12"/>
          </p:nvPr>
        </p:nvSpPr>
        <p:spPr/>
        <p:txBody>
          <a:bodyPr/>
          <a:lstStyle/>
          <a:p>
            <a:fld id="{0F1B5F6B-6A5A-41D2-BE49-F8AEF0375EB7}" type="slidenum">
              <a:rPr lang="nl-NL" smtClean="0"/>
              <a:t>‹nr.›</a:t>
            </a:fld>
            <a:endParaRPr lang="nl-NL"/>
          </a:p>
        </p:txBody>
      </p:sp>
    </p:spTree>
    <p:extLst>
      <p:ext uri="{BB962C8B-B14F-4D97-AF65-F5344CB8AC3E}">
        <p14:creationId xmlns:p14="http://schemas.microsoft.com/office/powerpoint/2010/main" val="279489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731209-2819-43E5-BD3B-677E754B056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533E07B-1FD2-42A0-88A5-E76250179013}"/>
              </a:ext>
            </a:extLst>
          </p:cNvPr>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F3D24D4-D7FE-4240-9245-BF4741CCD1E6}"/>
              </a:ext>
            </a:extLst>
          </p:cNvPr>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27D9AFC-130A-4334-90A6-D59C5D976D71}"/>
              </a:ext>
            </a:extLst>
          </p:cNvPr>
          <p:cNvSpPr>
            <a:spLocks noGrp="1"/>
          </p:cNvSpPr>
          <p:nvPr>
            <p:ph type="dt" sz="half" idx="10"/>
          </p:nvPr>
        </p:nvSpPr>
        <p:spPr/>
        <p:txBody>
          <a:bodyPr/>
          <a:lstStyle/>
          <a:p>
            <a:fld id="{2378D1C7-A998-4758-9AB9-224735F92F57}" type="datetimeFigureOut">
              <a:rPr lang="nl-NL" smtClean="0"/>
              <a:t>9-2-2021</a:t>
            </a:fld>
            <a:endParaRPr lang="nl-NL"/>
          </a:p>
        </p:txBody>
      </p:sp>
      <p:sp>
        <p:nvSpPr>
          <p:cNvPr id="6" name="Tijdelijke aanduiding voor voettekst 5">
            <a:extLst>
              <a:ext uri="{FF2B5EF4-FFF2-40B4-BE49-F238E27FC236}">
                <a16:creationId xmlns:a16="http://schemas.microsoft.com/office/drawing/2014/main" id="{DD9EB60C-0DCE-41C4-A09A-7B32DCBBC55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190C86B-A2C2-4190-A1D9-E20860DFA630}"/>
              </a:ext>
            </a:extLst>
          </p:cNvPr>
          <p:cNvSpPr>
            <a:spLocks noGrp="1"/>
          </p:cNvSpPr>
          <p:nvPr>
            <p:ph type="sldNum" sz="quarter" idx="12"/>
          </p:nvPr>
        </p:nvSpPr>
        <p:spPr/>
        <p:txBody>
          <a:bodyPr/>
          <a:lstStyle/>
          <a:p>
            <a:fld id="{0F1B5F6B-6A5A-41D2-BE49-F8AEF0375EB7}" type="slidenum">
              <a:rPr lang="nl-NL" smtClean="0"/>
              <a:t>‹nr.›</a:t>
            </a:fld>
            <a:endParaRPr lang="nl-NL"/>
          </a:p>
        </p:txBody>
      </p:sp>
    </p:spTree>
    <p:extLst>
      <p:ext uri="{BB962C8B-B14F-4D97-AF65-F5344CB8AC3E}">
        <p14:creationId xmlns:p14="http://schemas.microsoft.com/office/powerpoint/2010/main" val="2329674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5E9048-2DA7-4EE7-A521-60D40FC0E3EA}"/>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20E7F09-7273-417F-9599-CB5EB123110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3A0F607-8AB1-4965-940E-A327BB632B9C}"/>
              </a:ext>
            </a:extLst>
          </p:cNvPr>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9B43E7A-38C5-4F38-B823-C8F96EB30D0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93A1FB2-F4A3-4848-876D-1EB0E92DA353}"/>
              </a:ext>
            </a:extLst>
          </p:cNvPr>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E574D42-9EA3-4432-BBCF-49D441287A13}"/>
              </a:ext>
            </a:extLst>
          </p:cNvPr>
          <p:cNvSpPr>
            <a:spLocks noGrp="1"/>
          </p:cNvSpPr>
          <p:nvPr>
            <p:ph type="dt" sz="half" idx="10"/>
          </p:nvPr>
        </p:nvSpPr>
        <p:spPr/>
        <p:txBody>
          <a:bodyPr/>
          <a:lstStyle/>
          <a:p>
            <a:fld id="{2378D1C7-A998-4758-9AB9-224735F92F57}" type="datetimeFigureOut">
              <a:rPr lang="nl-NL" smtClean="0"/>
              <a:t>9-2-2021</a:t>
            </a:fld>
            <a:endParaRPr lang="nl-NL"/>
          </a:p>
        </p:txBody>
      </p:sp>
      <p:sp>
        <p:nvSpPr>
          <p:cNvPr id="8" name="Tijdelijke aanduiding voor voettekst 7">
            <a:extLst>
              <a:ext uri="{FF2B5EF4-FFF2-40B4-BE49-F238E27FC236}">
                <a16:creationId xmlns:a16="http://schemas.microsoft.com/office/drawing/2014/main" id="{BA82AE0A-068A-429D-88E9-95E5A39E420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7F7EFB1-AFC9-4C3E-BFC5-14CDFB0A05E8}"/>
              </a:ext>
            </a:extLst>
          </p:cNvPr>
          <p:cNvSpPr>
            <a:spLocks noGrp="1"/>
          </p:cNvSpPr>
          <p:nvPr>
            <p:ph type="sldNum" sz="quarter" idx="12"/>
          </p:nvPr>
        </p:nvSpPr>
        <p:spPr/>
        <p:txBody>
          <a:bodyPr/>
          <a:lstStyle/>
          <a:p>
            <a:fld id="{0F1B5F6B-6A5A-41D2-BE49-F8AEF0375EB7}" type="slidenum">
              <a:rPr lang="nl-NL" smtClean="0"/>
              <a:t>‹nr.›</a:t>
            </a:fld>
            <a:endParaRPr lang="nl-NL"/>
          </a:p>
        </p:txBody>
      </p:sp>
    </p:spTree>
    <p:extLst>
      <p:ext uri="{BB962C8B-B14F-4D97-AF65-F5344CB8AC3E}">
        <p14:creationId xmlns:p14="http://schemas.microsoft.com/office/powerpoint/2010/main" val="1197148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7E0C0D-A4E3-44A1-9D91-66B5BA9D350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5D1760D-C50A-4125-9B96-BDCB3C2BD1A2}"/>
              </a:ext>
            </a:extLst>
          </p:cNvPr>
          <p:cNvSpPr>
            <a:spLocks noGrp="1"/>
          </p:cNvSpPr>
          <p:nvPr>
            <p:ph type="dt" sz="half" idx="10"/>
          </p:nvPr>
        </p:nvSpPr>
        <p:spPr/>
        <p:txBody>
          <a:bodyPr/>
          <a:lstStyle/>
          <a:p>
            <a:fld id="{2378D1C7-A998-4758-9AB9-224735F92F57}" type="datetimeFigureOut">
              <a:rPr lang="nl-NL" smtClean="0"/>
              <a:t>9-2-2021</a:t>
            </a:fld>
            <a:endParaRPr lang="nl-NL"/>
          </a:p>
        </p:txBody>
      </p:sp>
      <p:sp>
        <p:nvSpPr>
          <p:cNvPr id="4" name="Tijdelijke aanduiding voor voettekst 3">
            <a:extLst>
              <a:ext uri="{FF2B5EF4-FFF2-40B4-BE49-F238E27FC236}">
                <a16:creationId xmlns:a16="http://schemas.microsoft.com/office/drawing/2014/main" id="{42AA7E07-ABE0-4FED-A55F-33BCF6F3651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58BB65D-5FD2-4331-9BE7-AE67D1E40DBF}"/>
              </a:ext>
            </a:extLst>
          </p:cNvPr>
          <p:cNvSpPr>
            <a:spLocks noGrp="1"/>
          </p:cNvSpPr>
          <p:nvPr>
            <p:ph type="sldNum" sz="quarter" idx="12"/>
          </p:nvPr>
        </p:nvSpPr>
        <p:spPr/>
        <p:txBody>
          <a:bodyPr/>
          <a:lstStyle/>
          <a:p>
            <a:fld id="{0F1B5F6B-6A5A-41D2-BE49-F8AEF0375EB7}" type="slidenum">
              <a:rPr lang="nl-NL" smtClean="0"/>
              <a:t>‹nr.›</a:t>
            </a:fld>
            <a:endParaRPr lang="nl-NL"/>
          </a:p>
        </p:txBody>
      </p:sp>
    </p:spTree>
    <p:extLst>
      <p:ext uri="{BB962C8B-B14F-4D97-AF65-F5344CB8AC3E}">
        <p14:creationId xmlns:p14="http://schemas.microsoft.com/office/powerpoint/2010/main" val="233659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343A9FD-F895-4033-B11D-26AE6FB190CC}"/>
              </a:ext>
            </a:extLst>
          </p:cNvPr>
          <p:cNvSpPr>
            <a:spLocks noGrp="1"/>
          </p:cNvSpPr>
          <p:nvPr>
            <p:ph type="dt" sz="half" idx="10"/>
          </p:nvPr>
        </p:nvSpPr>
        <p:spPr/>
        <p:txBody>
          <a:bodyPr/>
          <a:lstStyle/>
          <a:p>
            <a:fld id="{2378D1C7-A998-4758-9AB9-224735F92F57}" type="datetimeFigureOut">
              <a:rPr lang="nl-NL" smtClean="0"/>
              <a:t>9-2-2021</a:t>
            </a:fld>
            <a:endParaRPr lang="nl-NL"/>
          </a:p>
        </p:txBody>
      </p:sp>
      <p:sp>
        <p:nvSpPr>
          <p:cNvPr id="3" name="Tijdelijke aanduiding voor voettekst 2">
            <a:extLst>
              <a:ext uri="{FF2B5EF4-FFF2-40B4-BE49-F238E27FC236}">
                <a16:creationId xmlns:a16="http://schemas.microsoft.com/office/drawing/2014/main" id="{4D8AA4C7-FFC2-49E5-BEAA-76FB1305224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1355753-CB52-4AF6-BCD9-26818F850F14}"/>
              </a:ext>
            </a:extLst>
          </p:cNvPr>
          <p:cNvSpPr>
            <a:spLocks noGrp="1"/>
          </p:cNvSpPr>
          <p:nvPr>
            <p:ph type="sldNum" sz="quarter" idx="12"/>
          </p:nvPr>
        </p:nvSpPr>
        <p:spPr/>
        <p:txBody>
          <a:bodyPr/>
          <a:lstStyle/>
          <a:p>
            <a:fld id="{0F1B5F6B-6A5A-41D2-BE49-F8AEF0375EB7}" type="slidenum">
              <a:rPr lang="nl-NL" smtClean="0"/>
              <a:t>‹nr.›</a:t>
            </a:fld>
            <a:endParaRPr lang="nl-NL"/>
          </a:p>
        </p:txBody>
      </p:sp>
    </p:spTree>
    <p:extLst>
      <p:ext uri="{BB962C8B-B14F-4D97-AF65-F5344CB8AC3E}">
        <p14:creationId xmlns:p14="http://schemas.microsoft.com/office/powerpoint/2010/main" val="3465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3C1432-E419-400B-A2A2-EB66512DA230}"/>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6FBAB37F-CF27-4F6D-8E97-8D5F2A48E88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D80EC6C-4C48-465D-B84F-1E42AF1C43A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CA20A88-3F3D-4FB4-872B-368E90245DDC}"/>
              </a:ext>
            </a:extLst>
          </p:cNvPr>
          <p:cNvSpPr>
            <a:spLocks noGrp="1"/>
          </p:cNvSpPr>
          <p:nvPr>
            <p:ph type="dt" sz="half" idx="10"/>
          </p:nvPr>
        </p:nvSpPr>
        <p:spPr/>
        <p:txBody>
          <a:bodyPr/>
          <a:lstStyle/>
          <a:p>
            <a:fld id="{2378D1C7-A998-4758-9AB9-224735F92F57}" type="datetimeFigureOut">
              <a:rPr lang="nl-NL" smtClean="0"/>
              <a:t>9-2-2021</a:t>
            </a:fld>
            <a:endParaRPr lang="nl-NL"/>
          </a:p>
        </p:txBody>
      </p:sp>
      <p:sp>
        <p:nvSpPr>
          <p:cNvPr id="6" name="Tijdelijke aanduiding voor voettekst 5">
            <a:extLst>
              <a:ext uri="{FF2B5EF4-FFF2-40B4-BE49-F238E27FC236}">
                <a16:creationId xmlns:a16="http://schemas.microsoft.com/office/drawing/2014/main" id="{38B707A6-A152-4C79-8DEC-CC0BD72729C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2B242BC-8838-4D50-9CAB-917D4DA5D9E9}"/>
              </a:ext>
            </a:extLst>
          </p:cNvPr>
          <p:cNvSpPr>
            <a:spLocks noGrp="1"/>
          </p:cNvSpPr>
          <p:nvPr>
            <p:ph type="sldNum" sz="quarter" idx="12"/>
          </p:nvPr>
        </p:nvSpPr>
        <p:spPr/>
        <p:txBody>
          <a:bodyPr/>
          <a:lstStyle/>
          <a:p>
            <a:fld id="{0F1B5F6B-6A5A-41D2-BE49-F8AEF0375EB7}" type="slidenum">
              <a:rPr lang="nl-NL" smtClean="0"/>
              <a:t>‹nr.›</a:t>
            </a:fld>
            <a:endParaRPr lang="nl-NL"/>
          </a:p>
        </p:txBody>
      </p:sp>
    </p:spTree>
    <p:extLst>
      <p:ext uri="{BB962C8B-B14F-4D97-AF65-F5344CB8AC3E}">
        <p14:creationId xmlns:p14="http://schemas.microsoft.com/office/powerpoint/2010/main" val="820472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584FA7-7A54-43AD-8F0F-298EB5F6ABD1}"/>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7A14AADA-1FD2-44F8-80B2-059848AF50C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D8F54E7F-9CF3-470F-AF25-F6763401489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F6837F2-856E-4D72-886D-C749BEB85586}"/>
              </a:ext>
            </a:extLst>
          </p:cNvPr>
          <p:cNvSpPr>
            <a:spLocks noGrp="1"/>
          </p:cNvSpPr>
          <p:nvPr>
            <p:ph type="dt" sz="half" idx="10"/>
          </p:nvPr>
        </p:nvSpPr>
        <p:spPr/>
        <p:txBody>
          <a:bodyPr/>
          <a:lstStyle/>
          <a:p>
            <a:fld id="{2378D1C7-A998-4758-9AB9-224735F92F57}" type="datetimeFigureOut">
              <a:rPr lang="nl-NL" smtClean="0"/>
              <a:t>9-2-2021</a:t>
            </a:fld>
            <a:endParaRPr lang="nl-NL"/>
          </a:p>
        </p:txBody>
      </p:sp>
      <p:sp>
        <p:nvSpPr>
          <p:cNvPr id="6" name="Tijdelijke aanduiding voor voettekst 5">
            <a:extLst>
              <a:ext uri="{FF2B5EF4-FFF2-40B4-BE49-F238E27FC236}">
                <a16:creationId xmlns:a16="http://schemas.microsoft.com/office/drawing/2014/main" id="{86A7645B-76A7-49DF-BD6C-4146041E7EA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909F595-447D-425A-A03F-D64DB7BDBAF5}"/>
              </a:ext>
            </a:extLst>
          </p:cNvPr>
          <p:cNvSpPr>
            <a:spLocks noGrp="1"/>
          </p:cNvSpPr>
          <p:nvPr>
            <p:ph type="sldNum" sz="quarter" idx="12"/>
          </p:nvPr>
        </p:nvSpPr>
        <p:spPr/>
        <p:txBody>
          <a:bodyPr/>
          <a:lstStyle/>
          <a:p>
            <a:fld id="{0F1B5F6B-6A5A-41D2-BE49-F8AEF0375EB7}" type="slidenum">
              <a:rPr lang="nl-NL" smtClean="0"/>
              <a:t>‹nr.›</a:t>
            </a:fld>
            <a:endParaRPr lang="nl-NL"/>
          </a:p>
        </p:txBody>
      </p:sp>
    </p:spTree>
    <p:extLst>
      <p:ext uri="{BB962C8B-B14F-4D97-AF65-F5344CB8AC3E}">
        <p14:creationId xmlns:p14="http://schemas.microsoft.com/office/powerpoint/2010/main" val="1879605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8DD782F-2C4A-4B97-BB20-C3C4D756B7E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2EA8FA5-E669-4ECB-985C-1B559A388A5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19878B4-9EEF-47B2-9131-423E3976229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378D1C7-A998-4758-9AB9-224735F92F57}" type="datetimeFigureOut">
              <a:rPr lang="nl-NL" smtClean="0"/>
              <a:t>9-2-2021</a:t>
            </a:fld>
            <a:endParaRPr lang="nl-NL"/>
          </a:p>
        </p:txBody>
      </p:sp>
      <p:sp>
        <p:nvSpPr>
          <p:cNvPr id="5" name="Tijdelijke aanduiding voor voettekst 4">
            <a:extLst>
              <a:ext uri="{FF2B5EF4-FFF2-40B4-BE49-F238E27FC236}">
                <a16:creationId xmlns:a16="http://schemas.microsoft.com/office/drawing/2014/main" id="{42B06B63-8F62-4504-B6CF-587B58BD4A8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F10954B-51A9-4F9D-96F3-DC84950C69D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1B5F6B-6A5A-41D2-BE49-F8AEF0375EB7}" type="slidenum">
              <a:rPr lang="nl-NL" smtClean="0"/>
              <a:t>‹nr.›</a:t>
            </a:fld>
            <a:endParaRPr lang="nl-NL"/>
          </a:p>
        </p:txBody>
      </p:sp>
    </p:spTree>
    <p:extLst>
      <p:ext uri="{BB962C8B-B14F-4D97-AF65-F5344CB8AC3E}">
        <p14:creationId xmlns:p14="http://schemas.microsoft.com/office/powerpoint/2010/main" val="39546268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app=desktop&amp;feature=player_detailpage&amp;v=hCFpDnuMZK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nl/url?sa=i&amp;rct=j&amp;q=&amp;esrc=s&amp;frm=1&amp;source=images&amp;cd=&amp;cad=rja&amp;uact=8&amp;ved=0CAcQjRw&amp;url=http://svbiologie.wikispaces.com/Zenuwstelsel&amp;ei=oIYzVc6BAY_jaoXXgeAM&amp;bvm=bv.91071109,d.d2s&amp;psig=AFQjCNEC3vFsLBsgQ1gNlNW21x1q5z9OpQ&amp;ust=142952654010121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s://www.youtube.com/watch?feature=player_detailpage&amp;v=hCFpDnuMZK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282C8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4D306D19-863A-41B2-B85B-D717C272D17A}"/>
              </a:ext>
            </a:extLst>
          </p:cNvPr>
          <p:cNvSpPr>
            <a:spLocks noGrp="1"/>
          </p:cNvSpPr>
          <p:nvPr>
            <p:ph type="title"/>
          </p:nvPr>
        </p:nvSpPr>
        <p:spPr>
          <a:xfrm>
            <a:off x="582930" y="731519"/>
            <a:ext cx="2133893" cy="3237579"/>
          </a:xfrm>
        </p:spPr>
        <p:txBody>
          <a:bodyPr>
            <a:normAutofit/>
          </a:bodyPr>
          <a:lstStyle/>
          <a:p>
            <a:r>
              <a:rPr lang="nl-NL" sz="1800">
                <a:solidFill>
                  <a:srgbClr val="FFFFFF"/>
                </a:solidFill>
              </a:rPr>
              <a:t>				</a:t>
            </a:r>
            <a:r>
              <a:rPr lang="nl-NL" sz="1800" b="1">
                <a:solidFill>
                  <a:srgbClr val="FFFFFF"/>
                </a:solidFill>
              </a:rPr>
              <a:t>Zenuwstelsel</a:t>
            </a:r>
          </a:p>
        </p:txBody>
      </p:sp>
      <p:pic>
        <p:nvPicPr>
          <p:cNvPr id="5122" name="Picture 2" descr="Het zenuwstelsel staat centraal - Collins Chiropractie">
            <a:extLst>
              <a:ext uri="{FF2B5EF4-FFF2-40B4-BE49-F238E27FC236}">
                <a16:creationId xmlns:a16="http://schemas.microsoft.com/office/drawing/2014/main" id="{5CAE8E61-8D17-4410-A621-BB631E9A2D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100" b="2"/>
          <a:stretch/>
        </p:blipFill>
        <p:spPr bwMode="auto">
          <a:xfrm>
            <a:off x="3033452" y="448056"/>
            <a:ext cx="5760337" cy="3802932"/>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7" name="Rectangle 7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16552"/>
            <a:ext cx="5766356" cy="198424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6" name="Content Placeholder 5125">
            <a:extLst>
              <a:ext uri="{FF2B5EF4-FFF2-40B4-BE49-F238E27FC236}">
                <a16:creationId xmlns:a16="http://schemas.microsoft.com/office/drawing/2014/main" id="{04513861-FED4-49E3-8E18-39B6FEF88624}"/>
              </a:ext>
            </a:extLst>
          </p:cNvPr>
          <p:cNvSpPr>
            <a:spLocks noGrp="1"/>
          </p:cNvSpPr>
          <p:nvPr>
            <p:ph idx="1"/>
          </p:nvPr>
        </p:nvSpPr>
        <p:spPr>
          <a:xfrm>
            <a:off x="3284781" y="4642338"/>
            <a:ext cx="5278194" cy="1564310"/>
          </a:xfrm>
        </p:spPr>
        <p:txBody>
          <a:bodyPr anchor="ctr">
            <a:normAutofit/>
          </a:bodyPr>
          <a:lstStyle/>
          <a:p>
            <a:endParaRPr lang="en-US" sz="1600"/>
          </a:p>
        </p:txBody>
      </p:sp>
    </p:spTree>
    <p:extLst>
      <p:ext uri="{BB962C8B-B14F-4D97-AF65-F5344CB8AC3E}">
        <p14:creationId xmlns:p14="http://schemas.microsoft.com/office/powerpoint/2010/main" val="1025992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667153">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AA71139-2E02-4C2B-8F0F-37904BD15E0C}"/>
              </a:ext>
            </a:extLst>
          </p:cNvPr>
          <p:cNvSpPr>
            <a:spLocks noGrp="1"/>
          </p:cNvSpPr>
          <p:nvPr>
            <p:ph type="title"/>
          </p:nvPr>
        </p:nvSpPr>
        <p:spPr>
          <a:xfrm>
            <a:off x="393192" y="491260"/>
            <a:ext cx="4945641" cy="1625210"/>
          </a:xfrm>
        </p:spPr>
        <p:txBody>
          <a:bodyPr>
            <a:normAutofit/>
          </a:bodyPr>
          <a:lstStyle/>
          <a:p>
            <a:r>
              <a:rPr lang="nl-NL" b="1" dirty="0">
                <a:solidFill>
                  <a:srgbClr val="FFFFFF"/>
                </a:solidFill>
              </a:rPr>
              <a:t>Sensorische schors en motorische schors</a:t>
            </a:r>
          </a:p>
        </p:txBody>
      </p:sp>
      <p:pic>
        <p:nvPicPr>
          <p:cNvPr id="4" name="Afbeelding 3">
            <a:extLst>
              <a:ext uri="{FF2B5EF4-FFF2-40B4-BE49-F238E27FC236}">
                <a16:creationId xmlns:a16="http://schemas.microsoft.com/office/drawing/2014/main" id="{31A39670-0FD1-4490-B973-B4E8719DE780}"/>
              </a:ext>
            </a:extLst>
          </p:cNvPr>
          <p:cNvPicPr>
            <a:picLocks noChangeAspect="1"/>
          </p:cNvPicPr>
          <p:nvPr/>
        </p:nvPicPr>
        <p:blipFill rotWithShape="1">
          <a:blip r:embed="rId2"/>
          <a:srcRect t="7991" r="-2" b="2121"/>
          <a:stretch/>
        </p:blipFill>
        <p:spPr>
          <a:xfrm>
            <a:off x="245660" y="2454903"/>
            <a:ext cx="5293729" cy="4080254"/>
          </a:xfrm>
          <a:prstGeom prst="rect">
            <a:avLst/>
          </a:prstGeom>
        </p:spPr>
      </p:pic>
      <p:sp>
        <p:nvSpPr>
          <p:cNvPr id="16"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731" y="321732"/>
            <a:ext cx="323497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7CBE3CCB-B375-4DB0-90ED-8C8716B2A705}"/>
              </a:ext>
            </a:extLst>
          </p:cNvPr>
          <p:cNvSpPr>
            <a:spLocks noGrp="1"/>
          </p:cNvSpPr>
          <p:nvPr>
            <p:ph idx="1"/>
          </p:nvPr>
        </p:nvSpPr>
        <p:spPr>
          <a:xfrm>
            <a:off x="6021989" y="917725"/>
            <a:ext cx="2568554" cy="4852362"/>
          </a:xfrm>
        </p:spPr>
        <p:txBody>
          <a:bodyPr anchor="ctr">
            <a:normAutofit/>
          </a:bodyPr>
          <a:lstStyle/>
          <a:p>
            <a:pPr>
              <a:buFont typeface="Wingdings" panose="05000000000000000000" pitchFamily="2" charset="2"/>
              <a:buChar char="§"/>
            </a:pPr>
            <a:r>
              <a:rPr lang="nl-NL" sz="1700">
                <a:solidFill>
                  <a:srgbClr val="FFFFFF"/>
                </a:solidFill>
              </a:rPr>
              <a:t>Sensorische schors: hier komen prikkels vanuit de zintuigen binnen, waarna ze worden verwerkt en waargenomen</a:t>
            </a:r>
          </a:p>
          <a:p>
            <a:pPr>
              <a:buFont typeface="Wingdings" panose="05000000000000000000" pitchFamily="2" charset="2"/>
              <a:buChar char="§"/>
            </a:pPr>
            <a:r>
              <a:rPr lang="nl-NL" sz="1700">
                <a:solidFill>
                  <a:srgbClr val="FFFFFF"/>
                </a:solidFill>
              </a:rPr>
              <a:t>Motorische schors: van hieruit vertrekken bewegingsprikkels naar spieren </a:t>
            </a:r>
          </a:p>
          <a:p>
            <a:endParaRPr lang="nl-NL" sz="1700">
              <a:solidFill>
                <a:srgbClr val="FFFFFF"/>
              </a:solidFill>
            </a:endParaRPr>
          </a:p>
          <a:p>
            <a:pPr marL="0" indent="0">
              <a:buNone/>
            </a:pPr>
            <a:endParaRPr lang="nl-NL" sz="1700">
              <a:solidFill>
                <a:srgbClr val="FFFFFF"/>
              </a:solidFill>
            </a:endParaRPr>
          </a:p>
        </p:txBody>
      </p:sp>
    </p:spTree>
    <p:extLst>
      <p:ext uri="{BB962C8B-B14F-4D97-AF65-F5344CB8AC3E}">
        <p14:creationId xmlns:p14="http://schemas.microsoft.com/office/powerpoint/2010/main" val="1992135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058F7-E1E0-42FA-BD5C-E3C3C28435CE}"/>
              </a:ext>
            </a:extLst>
          </p:cNvPr>
          <p:cNvSpPr>
            <a:spLocks noGrp="1"/>
          </p:cNvSpPr>
          <p:nvPr>
            <p:ph type="title"/>
          </p:nvPr>
        </p:nvSpPr>
        <p:spPr>
          <a:xfrm>
            <a:off x="563553" y="8922"/>
            <a:ext cx="7886700" cy="1325563"/>
          </a:xfrm>
        </p:spPr>
        <p:txBody>
          <a:bodyPr/>
          <a:lstStyle/>
          <a:p>
            <a:r>
              <a:rPr lang="nl-NL" b="1" dirty="0"/>
              <a:t>			Tussen hersenen</a:t>
            </a:r>
          </a:p>
        </p:txBody>
      </p:sp>
      <p:sp>
        <p:nvSpPr>
          <p:cNvPr id="3" name="Tijdelijke aanduiding voor inhoud 2">
            <a:extLst>
              <a:ext uri="{FF2B5EF4-FFF2-40B4-BE49-F238E27FC236}">
                <a16:creationId xmlns:a16="http://schemas.microsoft.com/office/drawing/2014/main" id="{678C1B1D-3421-4381-83DF-42B361293BC6}"/>
              </a:ext>
            </a:extLst>
          </p:cNvPr>
          <p:cNvSpPr>
            <a:spLocks noGrp="1"/>
          </p:cNvSpPr>
          <p:nvPr>
            <p:ph idx="1"/>
          </p:nvPr>
        </p:nvSpPr>
        <p:spPr>
          <a:xfrm>
            <a:off x="3769941" y="2732606"/>
            <a:ext cx="5303579" cy="4751595"/>
          </a:xfrm>
        </p:spPr>
        <p:txBody>
          <a:bodyPr/>
          <a:lstStyle/>
          <a:p>
            <a:pPr marL="0" indent="0">
              <a:buNone/>
            </a:pPr>
            <a:endParaRPr lang="nl-NL" dirty="0"/>
          </a:p>
          <a:p>
            <a:pPr marL="0" indent="0">
              <a:buNone/>
            </a:pPr>
            <a:endParaRPr lang="nl-NL" dirty="0"/>
          </a:p>
          <a:p>
            <a:pPr marL="0" indent="0">
              <a:buNone/>
            </a:pPr>
            <a:endParaRPr lang="nl-NL" dirty="0"/>
          </a:p>
        </p:txBody>
      </p:sp>
      <p:pic>
        <p:nvPicPr>
          <p:cNvPr id="2056" name="Picture 8" descr="Afbeelding 14: Natuurcoach, 2016">
            <a:extLst>
              <a:ext uri="{FF2B5EF4-FFF2-40B4-BE49-F238E27FC236}">
                <a16:creationId xmlns:a16="http://schemas.microsoft.com/office/drawing/2014/main" id="{3A48AF6C-7F69-4CBD-93BE-EAC1EE6DC7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2807" y="3047958"/>
            <a:ext cx="4992555" cy="3744416"/>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4749526F-9E32-4F00-A4EF-FC70A75D7AE4}"/>
              </a:ext>
            </a:extLst>
          </p:cNvPr>
          <p:cNvSpPr/>
          <p:nvPr/>
        </p:nvSpPr>
        <p:spPr>
          <a:xfrm>
            <a:off x="523791" y="1108966"/>
            <a:ext cx="4572000" cy="1938992"/>
          </a:xfrm>
          <a:prstGeom prst="rect">
            <a:avLst/>
          </a:prstGeom>
        </p:spPr>
        <p:txBody>
          <a:bodyPr>
            <a:spAutoFit/>
          </a:bodyPr>
          <a:lstStyle/>
          <a:p>
            <a:r>
              <a:rPr lang="nl-NL" sz="2000" b="0" i="0" dirty="0">
                <a:solidFill>
                  <a:srgbClr val="000000"/>
                </a:solidFill>
                <a:effectLst/>
                <a:latin typeface="Verdana" panose="020B0604030504040204" pitchFamily="34" charset="0"/>
              </a:rPr>
              <a:t>In de witte stof van de hersenen ligt het limbisch systeem, bestaande uit o.a. hypofyse, thalamus, hippocampus. Het limbisch systeem wordt ook wel de tussenhersenen genoemd.</a:t>
            </a:r>
            <a:endParaRPr lang="nl-NL" sz="2000" dirty="0"/>
          </a:p>
        </p:txBody>
      </p:sp>
    </p:spTree>
    <p:extLst>
      <p:ext uri="{BB962C8B-B14F-4D97-AF65-F5344CB8AC3E}">
        <p14:creationId xmlns:p14="http://schemas.microsoft.com/office/powerpoint/2010/main" val="129249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7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B8739697-3F5F-40D3-8167-552A9E50F69D}"/>
              </a:ext>
            </a:extLst>
          </p:cNvPr>
          <p:cNvSpPr>
            <a:spLocks noGrp="1"/>
          </p:cNvSpPr>
          <p:nvPr>
            <p:ph type="title"/>
          </p:nvPr>
        </p:nvSpPr>
        <p:spPr>
          <a:xfrm>
            <a:off x="785460" y="759805"/>
            <a:ext cx="7729890" cy="1325563"/>
          </a:xfrm>
        </p:spPr>
        <p:txBody>
          <a:bodyPr vert="horz" lIns="91440" tIns="45720" rIns="91440" bIns="45720" rtlCol="0" anchor="ctr">
            <a:normAutofit/>
          </a:bodyPr>
          <a:lstStyle/>
          <a:p>
            <a:pPr defTabSz="914400"/>
            <a:r>
              <a:rPr lang="en-US" sz="3500" b="1">
                <a:solidFill>
                  <a:srgbClr val="FFFFFF"/>
                </a:solidFill>
              </a:rPr>
              <a:t>			Kleine hersenen</a:t>
            </a:r>
          </a:p>
        </p:txBody>
      </p:sp>
      <p:sp>
        <p:nvSpPr>
          <p:cNvPr id="4" name="Rechthoek 3">
            <a:extLst>
              <a:ext uri="{FF2B5EF4-FFF2-40B4-BE49-F238E27FC236}">
                <a16:creationId xmlns:a16="http://schemas.microsoft.com/office/drawing/2014/main" id="{9EA644E3-513F-4C6F-B176-78EB6C01775A}"/>
              </a:ext>
            </a:extLst>
          </p:cNvPr>
          <p:cNvSpPr/>
          <p:nvPr/>
        </p:nvSpPr>
        <p:spPr>
          <a:xfrm>
            <a:off x="1068678" y="2494450"/>
            <a:ext cx="3040158" cy="356315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600" b="0" i="0" dirty="0">
                <a:effectLst/>
              </a:rPr>
              <a:t>De </a:t>
            </a:r>
            <a:r>
              <a:rPr lang="en-US" sz="1600" b="0" i="0" dirty="0" err="1">
                <a:effectLst/>
              </a:rPr>
              <a:t>functie</a:t>
            </a:r>
            <a:r>
              <a:rPr lang="en-US" sz="1600" b="0" i="0" dirty="0">
                <a:effectLst/>
              </a:rPr>
              <a:t> van de </a:t>
            </a:r>
            <a:r>
              <a:rPr lang="en-US" sz="1600" b="0" i="0" dirty="0" err="1">
                <a:effectLst/>
              </a:rPr>
              <a:t>kleine</a:t>
            </a:r>
            <a:r>
              <a:rPr lang="en-US" sz="1600" b="0" i="0" dirty="0">
                <a:effectLst/>
              </a:rPr>
              <a:t> </a:t>
            </a:r>
            <a:r>
              <a:rPr lang="en-US" sz="1600" b="0" i="0" dirty="0" err="1">
                <a:effectLst/>
              </a:rPr>
              <a:t>hersenen</a:t>
            </a:r>
            <a:r>
              <a:rPr lang="en-US" sz="1600" b="0" i="0" dirty="0">
                <a:effectLst/>
              </a:rPr>
              <a:t> is het </a:t>
            </a:r>
            <a:r>
              <a:rPr lang="en-US" sz="1600" b="0" i="0" dirty="0" err="1">
                <a:effectLst/>
              </a:rPr>
              <a:t>vloeiend</a:t>
            </a:r>
            <a:r>
              <a:rPr lang="en-US" sz="1600" b="0" i="0" dirty="0">
                <a:effectLst/>
              </a:rPr>
              <a:t> laten </a:t>
            </a:r>
            <a:r>
              <a:rPr lang="en-US" sz="1600" b="0" i="0" dirty="0" err="1">
                <a:effectLst/>
              </a:rPr>
              <a:t>verlopen</a:t>
            </a:r>
            <a:r>
              <a:rPr lang="en-US" sz="1600" b="0" i="0" dirty="0">
                <a:effectLst/>
              </a:rPr>
              <a:t> van </a:t>
            </a:r>
            <a:r>
              <a:rPr lang="en-US" sz="1600" b="0" i="0" dirty="0" err="1">
                <a:effectLst/>
              </a:rPr>
              <a:t>bewegingen</a:t>
            </a:r>
            <a:r>
              <a:rPr lang="en-US" sz="1600" b="0" i="0" dirty="0">
                <a:effectLst/>
              </a:rPr>
              <a:t>. Het </a:t>
            </a:r>
            <a:r>
              <a:rPr lang="en-US" sz="1600" b="0" i="0" dirty="0" err="1">
                <a:effectLst/>
              </a:rPr>
              <a:t>zorgt</a:t>
            </a:r>
            <a:r>
              <a:rPr lang="en-US" sz="1600" b="0" i="0" dirty="0">
                <a:effectLst/>
              </a:rPr>
              <a:t> </a:t>
            </a:r>
            <a:r>
              <a:rPr lang="en-US" sz="1600" b="0" i="0" dirty="0" err="1">
                <a:effectLst/>
              </a:rPr>
              <a:t>voor</a:t>
            </a:r>
            <a:r>
              <a:rPr lang="en-US" sz="1600" b="0" i="0" dirty="0">
                <a:effectLst/>
              </a:rPr>
              <a:t> de </a:t>
            </a:r>
            <a:r>
              <a:rPr lang="en-US" sz="1600" b="0" i="0" dirty="0" err="1">
                <a:effectLst/>
              </a:rPr>
              <a:t>coördinatie</a:t>
            </a:r>
            <a:r>
              <a:rPr lang="en-US" sz="1600" b="0" i="0" dirty="0">
                <a:effectLst/>
              </a:rPr>
              <a:t> van </a:t>
            </a:r>
            <a:r>
              <a:rPr lang="en-US" sz="1600" b="0" i="0" dirty="0" err="1">
                <a:effectLst/>
              </a:rPr>
              <a:t>bewegingen</a:t>
            </a:r>
            <a:r>
              <a:rPr lang="en-US" sz="1600" b="0" i="0" dirty="0">
                <a:effectLst/>
              </a:rPr>
              <a:t>, </a:t>
            </a:r>
            <a:r>
              <a:rPr lang="en-US" sz="1600" b="0" i="0" dirty="0" err="1">
                <a:effectLst/>
              </a:rPr>
              <a:t>bijvoorbeeld</a:t>
            </a:r>
            <a:r>
              <a:rPr lang="en-US" sz="1600" b="0" i="0" dirty="0">
                <a:effectLst/>
              </a:rPr>
              <a:t> </a:t>
            </a:r>
            <a:r>
              <a:rPr lang="en-US" sz="1600" b="0" i="0" dirty="0" err="1">
                <a:effectLst/>
              </a:rPr>
              <a:t>dat</a:t>
            </a:r>
            <a:r>
              <a:rPr lang="en-US" sz="1600" b="0" i="0" dirty="0">
                <a:effectLst/>
              </a:rPr>
              <a:t> je met je </a:t>
            </a:r>
            <a:r>
              <a:rPr lang="en-US" sz="1600" b="0" i="0" dirty="0" err="1">
                <a:effectLst/>
              </a:rPr>
              <a:t>vinger</a:t>
            </a:r>
            <a:r>
              <a:rPr lang="en-US" sz="1600" b="0" i="0" dirty="0">
                <a:effectLst/>
              </a:rPr>
              <a:t> </a:t>
            </a:r>
            <a:r>
              <a:rPr lang="en-US" sz="1600" b="0" i="0" dirty="0" err="1">
                <a:effectLst/>
              </a:rPr>
              <a:t>naar</a:t>
            </a:r>
            <a:r>
              <a:rPr lang="en-US" sz="1600" b="0" i="0" dirty="0">
                <a:effectLst/>
              </a:rPr>
              <a:t> je </a:t>
            </a:r>
            <a:r>
              <a:rPr lang="en-US" sz="1600" b="0" i="0" dirty="0" err="1">
                <a:effectLst/>
              </a:rPr>
              <a:t>neus</a:t>
            </a:r>
            <a:r>
              <a:rPr lang="en-US" sz="1600" b="0" i="0" dirty="0">
                <a:effectLst/>
              </a:rPr>
              <a:t> toe </a:t>
            </a:r>
            <a:r>
              <a:rPr lang="en-US" sz="1600" b="0" i="0" dirty="0" err="1">
                <a:effectLst/>
              </a:rPr>
              <a:t>kunt</a:t>
            </a:r>
            <a:r>
              <a:rPr lang="en-US" sz="1600" b="0" i="0" dirty="0">
                <a:effectLst/>
              </a:rPr>
              <a:t> </a:t>
            </a:r>
            <a:r>
              <a:rPr lang="en-US" sz="1600" b="0" i="0" dirty="0" err="1">
                <a:effectLst/>
              </a:rPr>
              <a:t>bewegen</a:t>
            </a:r>
            <a:r>
              <a:rPr lang="en-US" sz="1600" b="0" i="0" dirty="0">
                <a:effectLst/>
              </a:rPr>
              <a:t>. </a:t>
            </a:r>
            <a:r>
              <a:rPr lang="en-US" sz="1600" b="0" i="0" dirty="0" err="1">
                <a:effectLst/>
              </a:rPr>
              <a:t>Daarnaast</a:t>
            </a:r>
            <a:r>
              <a:rPr lang="en-US" sz="1600" b="0" i="0" dirty="0">
                <a:effectLst/>
              </a:rPr>
              <a:t> </a:t>
            </a:r>
            <a:r>
              <a:rPr lang="en-US" sz="1600" b="0" i="0" dirty="0" err="1">
                <a:effectLst/>
              </a:rPr>
              <a:t>zorgt</a:t>
            </a:r>
            <a:r>
              <a:rPr lang="en-US" sz="1600" b="0" i="0" dirty="0">
                <a:effectLst/>
              </a:rPr>
              <a:t> het </a:t>
            </a:r>
            <a:r>
              <a:rPr lang="en-US" sz="1600" b="0" i="0" dirty="0" err="1">
                <a:effectLst/>
              </a:rPr>
              <a:t>ervoor</a:t>
            </a:r>
            <a:r>
              <a:rPr lang="en-US" sz="1600" b="0" i="0" dirty="0">
                <a:effectLst/>
              </a:rPr>
              <a:t> </a:t>
            </a:r>
            <a:r>
              <a:rPr lang="en-US" sz="1600" b="0" i="0" dirty="0" err="1">
                <a:effectLst/>
              </a:rPr>
              <a:t>dat</a:t>
            </a:r>
            <a:r>
              <a:rPr lang="en-US" sz="1600" b="0" i="0" dirty="0">
                <a:effectLst/>
              </a:rPr>
              <a:t> je </a:t>
            </a:r>
            <a:r>
              <a:rPr lang="en-US" sz="1600" b="0" i="0" dirty="0" err="1">
                <a:effectLst/>
              </a:rPr>
              <a:t>bij</a:t>
            </a:r>
            <a:r>
              <a:rPr lang="en-US" sz="1600" b="0" i="0" dirty="0">
                <a:effectLst/>
              </a:rPr>
              <a:t> </a:t>
            </a:r>
            <a:r>
              <a:rPr lang="en-US" sz="1600" b="0" i="0" dirty="0" err="1">
                <a:effectLst/>
              </a:rPr>
              <a:t>voetje</a:t>
            </a:r>
            <a:r>
              <a:rPr lang="en-US" sz="1600" b="0" i="0" dirty="0">
                <a:effectLst/>
              </a:rPr>
              <a:t> </a:t>
            </a:r>
            <a:r>
              <a:rPr lang="en-US" sz="1600" b="0" i="0" dirty="0" err="1">
                <a:effectLst/>
              </a:rPr>
              <a:t>voor</a:t>
            </a:r>
            <a:r>
              <a:rPr lang="en-US" sz="1600" b="0" i="0" dirty="0">
                <a:effectLst/>
              </a:rPr>
              <a:t> </a:t>
            </a:r>
            <a:r>
              <a:rPr lang="en-US" sz="1600" b="0" i="0" dirty="0" err="1">
                <a:effectLst/>
              </a:rPr>
              <a:t>voetje</a:t>
            </a:r>
            <a:r>
              <a:rPr lang="en-US" sz="1600" b="0" i="0" dirty="0">
                <a:effectLst/>
              </a:rPr>
              <a:t> </a:t>
            </a:r>
            <a:r>
              <a:rPr lang="en-US" sz="1600" b="0" i="0" dirty="0" err="1">
                <a:effectLst/>
              </a:rPr>
              <a:t>lopen</a:t>
            </a:r>
            <a:r>
              <a:rPr lang="en-US" sz="1600" b="0" i="0" dirty="0">
                <a:effectLst/>
              </a:rPr>
              <a:t> </a:t>
            </a:r>
            <a:r>
              <a:rPr lang="en-US" sz="1600" b="0" i="0" dirty="0" err="1">
                <a:effectLst/>
              </a:rPr>
              <a:t>niet</a:t>
            </a:r>
            <a:r>
              <a:rPr lang="en-US" sz="1600" b="0" i="0" dirty="0">
                <a:effectLst/>
              </a:rPr>
              <a:t> </a:t>
            </a:r>
            <a:r>
              <a:rPr lang="en-US" sz="1600" b="0" i="0" dirty="0" err="1">
                <a:effectLst/>
              </a:rPr>
              <a:t>omvalt</a:t>
            </a:r>
            <a:r>
              <a:rPr lang="en-US" sz="1600" b="0" i="0" dirty="0">
                <a:effectLst/>
              </a:rPr>
              <a:t>.</a:t>
            </a:r>
          </a:p>
          <a:p>
            <a:pPr indent="-228600">
              <a:lnSpc>
                <a:spcPct val="90000"/>
              </a:lnSpc>
              <a:spcAft>
                <a:spcPts val="600"/>
              </a:spcAft>
              <a:buFont typeface="Arial" panose="020B0604020202020204" pitchFamily="34" charset="0"/>
              <a:buChar char="•"/>
            </a:pPr>
            <a:endParaRPr lang="en-US" sz="1600" dirty="0"/>
          </a:p>
          <a:p>
            <a:pPr indent="-228600">
              <a:lnSpc>
                <a:spcPct val="90000"/>
              </a:lnSpc>
              <a:spcAft>
                <a:spcPts val="600"/>
              </a:spcAft>
              <a:buFont typeface="Arial" panose="020B0604020202020204" pitchFamily="34" charset="0"/>
              <a:buChar char="•"/>
            </a:pPr>
            <a:endParaRPr lang="en-US" sz="1600" dirty="0"/>
          </a:p>
          <a:p>
            <a:pPr indent="-228600">
              <a:lnSpc>
                <a:spcPct val="90000"/>
              </a:lnSpc>
              <a:spcAft>
                <a:spcPts val="600"/>
              </a:spcAft>
              <a:buFont typeface="Arial" panose="020B0604020202020204" pitchFamily="34" charset="0"/>
              <a:buChar char="•"/>
            </a:pPr>
            <a:r>
              <a:rPr lang="en-US" sz="1600" dirty="0" err="1"/>
              <a:t>Kleine</a:t>
            </a:r>
            <a:r>
              <a:rPr lang="en-US" sz="1600" dirty="0"/>
              <a:t> </a:t>
            </a:r>
            <a:r>
              <a:rPr lang="en-US" sz="1600" dirty="0" err="1"/>
              <a:t>hersenen</a:t>
            </a:r>
            <a:br>
              <a:rPr lang="en-US" sz="1600" dirty="0"/>
            </a:br>
            <a:endParaRPr lang="en-US" sz="1600" dirty="0"/>
          </a:p>
        </p:txBody>
      </p:sp>
      <p:pic>
        <p:nvPicPr>
          <p:cNvPr id="3074" name="Picture 2">
            <a:extLst>
              <a:ext uri="{FF2B5EF4-FFF2-40B4-BE49-F238E27FC236}">
                <a16:creationId xmlns:a16="http://schemas.microsoft.com/office/drawing/2014/main" id="{852068C1-50FA-4CF5-ADB3-6F51DDD2C3C1}"/>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5745" r="5164" b="4"/>
          <a:stretch/>
        </p:blipFill>
        <p:spPr bwMode="auto">
          <a:xfrm>
            <a:off x="4650405" y="2690301"/>
            <a:ext cx="3601803" cy="356337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Rechte verbindingslijn met pijl 5">
            <a:extLst>
              <a:ext uri="{FF2B5EF4-FFF2-40B4-BE49-F238E27FC236}">
                <a16:creationId xmlns:a16="http://schemas.microsoft.com/office/drawing/2014/main" id="{A700C835-8D55-473D-B107-733B927E2021}"/>
              </a:ext>
            </a:extLst>
          </p:cNvPr>
          <p:cNvCxnSpPr>
            <a:cxnSpLocks/>
          </p:cNvCxnSpPr>
          <p:nvPr/>
        </p:nvCxnSpPr>
        <p:spPr>
          <a:xfrm flipV="1">
            <a:off x="2929388" y="4983001"/>
            <a:ext cx="4162892" cy="31820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03458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E49F7F-2584-4D30-A1B7-81C204BE8B1B}"/>
              </a:ext>
            </a:extLst>
          </p:cNvPr>
          <p:cNvSpPr>
            <a:spLocks noGrp="1"/>
          </p:cNvSpPr>
          <p:nvPr>
            <p:ph type="title"/>
          </p:nvPr>
        </p:nvSpPr>
        <p:spPr/>
        <p:txBody>
          <a:bodyPr/>
          <a:lstStyle/>
          <a:p>
            <a:r>
              <a:rPr lang="nl-NL"/>
              <a:t>			</a:t>
            </a:r>
            <a:r>
              <a:rPr lang="nl-NL" b="1"/>
              <a:t>Hersenstam</a:t>
            </a:r>
            <a:endParaRPr lang="nl-NL" b="1" dirty="0"/>
          </a:p>
        </p:txBody>
      </p:sp>
      <p:sp>
        <p:nvSpPr>
          <p:cNvPr id="3" name="Tijdelijke aanduiding voor inhoud 2">
            <a:extLst>
              <a:ext uri="{FF2B5EF4-FFF2-40B4-BE49-F238E27FC236}">
                <a16:creationId xmlns:a16="http://schemas.microsoft.com/office/drawing/2014/main" id="{139159C3-A50C-4362-BB26-D631D274298A}"/>
              </a:ext>
            </a:extLst>
          </p:cNvPr>
          <p:cNvSpPr>
            <a:spLocks noGrp="1"/>
          </p:cNvSpPr>
          <p:nvPr>
            <p:ph idx="1"/>
          </p:nvPr>
        </p:nvSpPr>
        <p:spPr>
          <a:xfrm>
            <a:off x="628650" y="1405149"/>
            <a:ext cx="7886700" cy="4351338"/>
          </a:xfrm>
        </p:spPr>
        <p:txBody>
          <a:bodyPr>
            <a:normAutofit fontScale="92500" lnSpcReduction="20000"/>
          </a:bodyPr>
          <a:lstStyle/>
          <a:p>
            <a:pPr>
              <a:buFont typeface="Wingdings" panose="05000000000000000000" pitchFamily="2" charset="2"/>
              <a:buChar char="§"/>
            </a:pPr>
            <a:r>
              <a:rPr lang="nl-NL" sz="2200" dirty="0"/>
              <a:t>De hersenstam verbindt je grote en kleine hersenen met elkaar en met je ruggenmerg. De zenuwbanen die door je hersenstam lopen geven zo prikkels door van je hersenen naar je spieren en zintuigen én andersom.</a:t>
            </a:r>
          </a:p>
          <a:p>
            <a:pPr>
              <a:buFont typeface="Wingdings" panose="05000000000000000000" pitchFamily="2" charset="2"/>
              <a:buChar char="§"/>
            </a:pPr>
            <a:r>
              <a:rPr lang="nl-NL" sz="2200" dirty="0"/>
              <a:t>Hier ontspringen ook de hersenzenuwen.</a:t>
            </a:r>
          </a:p>
          <a:p>
            <a:pPr marL="0" indent="0">
              <a:buNone/>
            </a:pPr>
            <a:r>
              <a:rPr lang="nl-NL" sz="2200" dirty="0">
                <a:hlinkClick r:id="rId2"/>
              </a:rPr>
              <a:t>De hersenen</a:t>
            </a:r>
            <a:r>
              <a:rPr lang="nl-NL" sz="2200" dirty="0"/>
              <a:t> (video)</a:t>
            </a:r>
          </a:p>
          <a:p>
            <a:pPr marL="0" indent="0">
              <a:buNone/>
            </a:pPr>
            <a:endParaRPr lang="nl-NL" sz="2200" dirty="0"/>
          </a:p>
          <a:p>
            <a:pPr marL="0" indent="0">
              <a:buNone/>
            </a:pPr>
            <a:r>
              <a:rPr lang="nl-NL" sz="2200" dirty="0"/>
              <a:t>Welke belangrijke functies bevinden zich op de hersenstam?</a:t>
            </a:r>
          </a:p>
          <a:p>
            <a:pPr marL="0" indent="0">
              <a:buNone/>
            </a:pPr>
            <a:endParaRPr lang="nl-NL" dirty="0"/>
          </a:p>
          <a:p>
            <a:r>
              <a:rPr lang="nl-NL" sz="2000" dirty="0">
                <a:solidFill>
                  <a:schemeClr val="bg1"/>
                </a:solidFill>
              </a:rPr>
              <a:t>Hersenstam:</a:t>
            </a:r>
          </a:p>
          <a:p>
            <a:pPr marL="342900" indent="-342900">
              <a:buFontTx/>
              <a:buChar char="-"/>
            </a:pPr>
            <a:r>
              <a:rPr lang="nl-NL" sz="2000" dirty="0">
                <a:solidFill>
                  <a:schemeClr val="bg1"/>
                </a:solidFill>
              </a:rPr>
              <a:t>Verbinding tussen grote /     kleine hersenen en het ruggenmerg;</a:t>
            </a:r>
          </a:p>
          <a:p>
            <a:pPr marL="342900" indent="-342900">
              <a:buFontTx/>
              <a:buChar char="-"/>
            </a:pPr>
            <a:r>
              <a:rPr lang="nl-NL" sz="2000" dirty="0">
                <a:solidFill>
                  <a:schemeClr val="bg1"/>
                </a:solidFill>
              </a:rPr>
              <a:t>Hier ontspringen hersenzenuwen van het perifere zenuwstelsel;</a:t>
            </a:r>
          </a:p>
          <a:p>
            <a:pPr marL="342900" indent="-342900">
              <a:buFontTx/>
              <a:buChar char="-"/>
            </a:pPr>
            <a:r>
              <a:rPr lang="nl-NL" sz="2000" dirty="0">
                <a:solidFill>
                  <a:schemeClr val="bg1"/>
                </a:solidFill>
              </a:rPr>
              <a:t>Biologische klok + bewustzijn</a:t>
            </a:r>
          </a:p>
          <a:p>
            <a:pPr marL="342900" indent="-342900">
              <a:buFontTx/>
              <a:buChar char="-"/>
            </a:pPr>
            <a:r>
              <a:rPr lang="nl-NL" sz="2000" dirty="0">
                <a:solidFill>
                  <a:schemeClr val="bg1"/>
                </a:solidFill>
              </a:rPr>
              <a:t>Ademcentrum</a:t>
            </a:r>
          </a:p>
          <a:p>
            <a:pPr marL="342900" indent="-342900">
              <a:buFontTx/>
              <a:buChar char="-"/>
            </a:pPr>
            <a:r>
              <a:rPr lang="nl-NL" sz="2000" dirty="0">
                <a:solidFill>
                  <a:schemeClr val="bg1"/>
                </a:solidFill>
              </a:rPr>
              <a:t>Bloeddrukcentrum</a:t>
            </a:r>
          </a:p>
          <a:p>
            <a:pPr marL="0" indent="0">
              <a:buNone/>
            </a:pPr>
            <a:endParaRPr lang="nl-NL" dirty="0"/>
          </a:p>
          <a:p>
            <a:endParaRPr lang="nl-NL" dirty="0"/>
          </a:p>
          <a:p>
            <a:endParaRPr lang="nl-NL" dirty="0"/>
          </a:p>
        </p:txBody>
      </p:sp>
      <p:pic>
        <p:nvPicPr>
          <p:cNvPr id="4" name="Afbeelding 3">
            <a:extLst>
              <a:ext uri="{FF2B5EF4-FFF2-40B4-BE49-F238E27FC236}">
                <a16:creationId xmlns:a16="http://schemas.microsoft.com/office/drawing/2014/main" id="{A2B00B94-D70B-4C3F-AE25-115BAC0A397D}"/>
              </a:ext>
            </a:extLst>
          </p:cNvPr>
          <p:cNvPicPr>
            <a:picLocks noChangeAspect="1"/>
          </p:cNvPicPr>
          <p:nvPr/>
        </p:nvPicPr>
        <p:blipFill>
          <a:blip r:embed="rId3"/>
          <a:stretch>
            <a:fillRect/>
          </a:stretch>
        </p:blipFill>
        <p:spPr>
          <a:xfrm>
            <a:off x="5148064" y="3340022"/>
            <a:ext cx="3770221" cy="3456488"/>
          </a:xfrm>
          <a:prstGeom prst="rect">
            <a:avLst/>
          </a:prstGeom>
        </p:spPr>
      </p:pic>
    </p:spTree>
    <p:extLst>
      <p:ext uri="{BB962C8B-B14F-4D97-AF65-F5344CB8AC3E}">
        <p14:creationId xmlns:p14="http://schemas.microsoft.com/office/powerpoint/2010/main" val="2208925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85B4D0-5503-40A6-8608-9856B67009BF}"/>
              </a:ext>
            </a:extLst>
          </p:cNvPr>
          <p:cNvSpPr>
            <a:spLocks noGrp="1"/>
          </p:cNvSpPr>
          <p:nvPr>
            <p:ph type="title"/>
          </p:nvPr>
        </p:nvSpPr>
        <p:spPr/>
        <p:txBody>
          <a:bodyPr/>
          <a:lstStyle/>
          <a:p>
            <a:r>
              <a:rPr lang="nl-NL" b="1" dirty="0"/>
              <a:t>				Ruggenmerg</a:t>
            </a:r>
          </a:p>
        </p:txBody>
      </p:sp>
      <p:pic>
        <p:nvPicPr>
          <p:cNvPr id="7170" name="Picture 2" descr="Natuurinformatie - Het centrale zenuwstelsel">
            <a:extLst>
              <a:ext uri="{FF2B5EF4-FFF2-40B4-BE49-F238E27FC236}">
                <a16:creationId xmlns:a16="http://schemas.microsoft.com/office/drawing/2014/main" id="{4E58196D-1D65-4E1C-A32A-121E4DA6291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1495425"/>
            <a:ext cx="2935238" cy="2392985"/>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BD03129C-2D0A-4CCE-B53A-6DBE1C10416E}"/>
              </a:ext>
            </a:extLst>
          </p:cNvPr>
          <p:cNvPicPr>
            <a:picLocks noChangeAspect="1"/>
          </p:cNvPicPr>
          <p:nvPr/>
        </p:nvPicPr>
        <p:blipFill>
          <a:blip r:embed="rId3"/>
          <a:stretch>
            <a:fillRect/>
          </a:stretch>
        </p:blipFill>
        <p:spPr>
          <a:xfrm>
            <a:off x="1115616" y="4071937"/>
            <a:ext cx="5648325" cy="2581275"/>
          </a:xfrm>
          <a:prstGeom prst="rect">
            <a:avLst/>
          </a:prstGeom>
        </p:spPr>
      </p:pic>
      <p:sp>
        <p:nvSpPr>
          <p:cNvPr id="5" name="Tekstvak 4">
            <a:extLst>
              <a:ext uri="{FF2B5EF4-FFF2-40B4-BE49-F238E27FC236}">
                <a16:creationId xmlns:a16="http://schemas.microsoft.com/office/drawing/2014/main" id="{FAE81973-C69A-4137-B2C6-70F43F3CEF49}"/>
              </a:ext>
            </a:extLst>
          </p:cNvPr>
          <p:cNvSpPr txBox="1"/>
          <p:nvPr/>
        </p:nvSpPr>
        <p:spPr>
          <a:xfrm>
            <a:off x="3779912" y="1995015"/>
            <a:ext cx="5040560" cy="1323439"/>
          </a:xfrm>
          <a:prstGeom prst="rect">
            <a:avLst/>
          </a:prstGeom>
          <a:noFill/>
        </p:spPr>
        <p:txBody>
          <a:bodyPr wrap="square" rtlCol="0">
            <a:spAutoFit/>
          </a:bodyPr>
          <a:lstStyle/>
          <a:p>
            <a:r>
              <a:rPr lang="nl-NL" sz="2000" dirty="0"/>
              <a:t>Verbinding tussen de hersenen en het lichaam.</a:t>
            </a:r>
          </a:p>
          <a:p>
            <a:r>
              <a:rPr lang="nl-NL" sz="2000" dirty="0"/>
              <a:t>De zenuwkabel uit de linker hersenhelft loopt aan de rechterkant van het ruggenmerg. En andersom. Ze kruizen in de hersenstam.</a:t>
            </a:r>
          </a:p>
        </p:txBody>
      </p:sp>
    </p:spTree>
    <p:extLst>
      <p:ext uri="{BB962C8B-B14F-4D97-AF65-F5344CB8AC3E}">
        <p14:creationId xmlns:p14="http://schemas.microsoft.com/office/powerpoint/2010/main" val="3707974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453981"/>
            <a:ext cx="8455619"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CF5C076A-CFAC-45DD-8787-AEA9925B9D6D}"/>
              </a:ext>
            </a:extLst>
          </p:cNvPr>
          <p:cNvSpPr>
            <a:spLocks noGrp="1"/>
          </p:cNvSpPr>
          <p:nvPr>
            <p:ph type="title"/>
          </p:nvPr>
        </p:nvSpPr>
        <p:spPr>
          <a:xfrm>
            <a:off x="548639" y="731520"/>
            <a:ext cx="7999609" cy="1426464"/>
          </a:xfrm>
        </p:spPr>
        <p:txBody>
          <a:bodyPr>
            <a:normAutofit/>
          </a:bodyPr>
          <a:lstStyle/>
          <a:p>
            <a:r>
              <a:rPr lang="nl-NL" b="1">
                <a:solidFill>
                  <a:srgbClr val="FFFFFF"/>
                </a:solidFill>
              </a:rPr>
              <a:t>		Werking van het zenuwstelsel</a:t>
            </a:r>
          </a:p>
        </p:txBody>
      </p:sp>
      <p:sp>
        <p:nvSpPr>
          <p:cNvPr id="10" name="Rectangle 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480956"/>
            <a:ext cx="6755199"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5425456D-FCBF-41A7-B626-05ABA3D5C51C}"/>
              </a:ext>
            </a:extLst>
          </p:cNvPr>
          <p:cNvSpPr>
            <a:spLocks noGrp="1"/>
          </p:cNvSpPr>
          <p:nvPr>
            <p:ph idx="1"/>
          </p:nvPr>
        </p:nvSpPr>
        <p:spPr>
          <a:xfrm>
            <a:off x="592092" y="2789918"/>
            <a:ext cx="6277794" cy="3300196"/>
          </a:xfrm>
        </p:spPr>
        <p:txBody>
          <a:bodyPr anchor="ctr">
            <a:noAutofit/>
          </a:bodyPr>
          <a:lstStyle/>
          <a:p>
            <a:pPr marL="0" indent="0">
              <a:buNone/>
            </a:pPr>
            <a:r>
              <a:rPr lang="nl-NL" sz="2000" dirty="0"/>
              <a:t>Het zenuwstelsel is wat werking betreft onder te verdelen in:</a:t>
            </a:r>
          </a:p>
          <a:p>
            <a:pPr marL="457200" indent="-457200">
              <a:buFont typeface="+mj-lt"/>
              <a:buAutoNum type="arabicPeriod"/>
            </a:pPr>
            <a:r>
              <a:rPr lang="nl-NL" sz="2000" dirty="0"/>
              <a:t>onwillekeurige zenuwstelsel (autonome, vegetatieve): werking organen</a:t>
            </a:r>
          </a:p>
          <a:p>
            <a:pPr marL="457200" indent="-457200">
              <a:buFont typeface="+mj-lt"/>
              <a:buAutoNum type="alphaLcParenR"/>
            </a:pPr>
            <a:r>
              <a:rPr lang="nl-NL" sz="2000" dirty="0"/>
              <a:t>Sympathisch systeem (bij activiteit)</a:t>
            </a:r>
          </a:p>
          <a:p>
            <a:pPr marL="457200" indent="-457200">
              <a:buFont typeface="+mj-lt"/>
              <a:buAutoNum type="alphaLcParenR"/>
            </a:pPr>
            <a:r>
              <a:rPr lang="nl-NL" sz="2000" dirty="0"/>
              <a:t>Parasympatisch systeem (bij rust)</a:t>
            </a:r>
          </a:p>
          <a:p>
            <a:pPr marL="457200" indent="-457200">
              <a:buFont typeface="+mj-lt"/>
              <a:buAutoNum type="arabicPeriod"/>
            </a:pPr>
            <a:endParaRPr lang="nl-NL" sz="2000" dirty="0"/>
          </a:p>
          <a:p>
            <a:pPr marL="457200" indent="-457200">
              <a:buFont typeface="+mj-lt"/>
              <a:buAutoNum type="arabicPeriod"/>
            </a:pPr>
            <a:endParaRPr lang="nl-NL" sz="2000" dirty="0"/>
          </a:p>
          <a:p>
            <a:pPr marL="0" indent="0">
              <a:buNone/>
            </a:pPr>
            <a:r>
              <a:rPr lang="nl-NL" sz="2000" dirty="0"/>
              <a:t>2.	willekeurige zenuwstelsel (animale): wisselwerking 	individu en zijn omgeving</a:t>
            </a: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9287" y="2480956"/>
            <a:ext cx="1584198"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9287" y="4529023"/>
            <a:ext cx="1580522"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007658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453981"/>
            <a:ext cx="8455619"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5E763BD9-08DA-4EF7-8BB7-1BF3DE21A512}"/>
              </a:ext>
            </a:extLst>
          </p:cNvPr>
          <p:cNvSpPr>
            <a:spLocks noGrp="1"/>
          </p:cNvSpPr>
          <p:nvPr>
            <p:ph type="title"/>
          </p:nvPr>
        </p:nvSpPr>
        <p:spPr>
          <a:xfrm>
            <a:off x="548639" y="731520"/>
            <a:ext cx="7999609" cy="1426464"/>
          </a:xfrm>
        </p:spPr>
        <p:txBody>
          <a:bodyPr>
            <a:normAutofit/>
          </a:bodyPr>
          <a:lstStyle/>
          <a:p>
            <a:r>
              <a:rPr lang="nl-NL" b="1" dirty="0">
                <a:solidFill>
                  <a:srgbClr val="FFFFFF"/>
                </a:solidFill>
              </a:rPr>
              <a:t>Willekeurige zenuwstelsel</a:t>
            </a:r>
          </a:p>
        </p:txBody>
      </p:sp>
      <p:sp>
        <p:nvSpPr>
          <p:cNvPr id="10" name="Rectangle 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480956"/>
            <a:ext cx="6755199"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BCC99AB6-50BF-4BBA-9AA8-EA8ED37491AB}"/>
              </a:ext>
            </a:extLst>
          </p:cNvPr>
          <p:cNvSpPr>
            <a:spLocks noGrp="1"/>
          </p:cNvSpPr>
          <p:nvPr>
            <p:ph idx="1"/>
          </p:nvPr>
        </p:nvSpPr>
        <p:spPr>
          <a:xfrm>
            <a:off x="592092" y="2789918"/>
            <a:ext cx="6277794" cy="3300196"/>
          </a:xfrm>
        </p:spPr>
        <p:txBody>
          <a:bodyPr anchor="ctr">
            <a:normAutofit/>
          </a:bodyPr>
          <a:lstStyle/>
          <a:p>
            <a:pPr marL="0" indent="0">
              <a:buNone/>
            </a:pPr>
            <a:r>
              <a:rPr lang="nl-NL" sz="2300" dirty="0"/>
              <a:t>Het animale zenuwstelsel regelt de bewuste activiteiten en de reflexen.</a:t>
            </a: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9287" y="2480956"/>
            <a:ext cx="1584198"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9287" y="4529023"/>
            <a:ext cx="1580522"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05192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4A3016-87C0-4020-925D-EEC27E9BAF23}"/>
              </a:ext>
            </a:extLst>
          </p:cNvPr>
          <p:cNvSpPr>
            <a:spLocks noGrp="1"/>
          </p:cNvSpPr>
          <p:nvPr>
            <p:ph type="title"/>
          </p:nvPr>
        </p:nvSpPr>
        <p:spPr>
          <a:xfrm>
            <a:off x="628650" y="29964"/>
            <a:ext cx="7886700" cy="1325563"/>
          </a:xfrm>
        </p:spPr>
        <p:txBody>
          <a:bodyPr/>
          <a:lstStyle/>
          <a:p>
            <a:r>
              <a:rPr lang="nl-NL" b="1" dirty="0"/>
              <a:t>		Onwillekeurige zenuwstelsel</a:t>
            </a:r>
          </a:p>
        </p:txBody>
      </p:sp>
      <p:sp>
        <p:nvSpPr>
          <p:cNvPr id="3" name="Tijdelijke aanduiding voor inhoud 2">
            <a:extLst>
              <a:ext uri="{FF2B5EF4-FFF2-40B4-BE49-F238E27FC236}">
                <a16:creationId xmlns:a16="http://schemas.microsoft.com/office/drawing/2014/main" id="{3E7A0ABB-7180-4B24-BA2F-0E2483E68C89}"/>
              </a:ext>
            </a:extLst>
          </p:cNvPr>
          <p:cNvSpPr>
            <a:spLocks noGrp="1"/>
          </p:cNvSpPr>
          <p:nvPr>
            <p:ph idx="1"/>
          </p:nvPr>
        </p:nvSpPr>
        <p:spPr>
          <a:xfrm>
            <a:off x="153850" y="1340768"/>
            <a:ext cx="4176464" cy="5040560"/>
          </a:xfrm>
        </p:spPr>
        <p:txBody>
          <a:bodyPr>
            <a:normAutofit/>
          </a:bodyPr>
          <a:lstStyle/>
          <a:p>
            <a:pPr marL="0" indent="0">
              <a:buNone/>
            </a:pPr>
            <a:r>
              <a:rPr lang="nl-NL" sz="2000" dirty="0"/>
              <a:t>Dit zenuwstelsel heeft invloed op bloedsomloop, ademhaling, spijsvertering, uitscheiding, temperatuurregeling en seksuele functies en is onder te verdelen in het:</a:t>
            </a:r>
          </a:p>
          <a:p>
            <a:pPr marL="0" indent="0">
              <a:buNone/>
            </a:pPr>
            <a:r>
              <a:rPr lang="nl-NL" sz="2000" dirty="0"/>
              <a:t>sympathisch systeem (actief) en parasympatisch systeem (rust).</a:t>
            </a:r>
          </a:p>
          <a:p>
            <a:pPr marL="0" indent="0">
              <a:buNone/>
            </a:pPr>
            <a:br>
              <a:rPr lang="nl-NL" dirty="0"/>
            </a:br>
            <a:endParaRPr lang="nl-NL" dirty="0"/>
          </a:p>
        </p:txBody>
      </p:sp>
      <p:pic>
        <p:nvPicPr>
          <p:cNvPr id="1026" name="Picture 2" descr="Afbeelding 6: Börger &amp; Broekhuisen, z.d.">
            <a:extLst>
              <a:ext uri="{FF2B5EF4-FFF2-40B4-BE49-F238E27FC236}">
                <a16:creationId xmlns:a16="http://schemas.microsoft.com/office/drawing/2014/main" id="{E13AFD2A-9B99-49E8-820B-F013A81CEC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199365"/>
            <a:ext cx="4769082" cy="3381763"/>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CFF9EF60-08A3-4698-A097-696636B09732}"/>
              </a:ext>
            </a:extLst>
          </p:cNvPr>
          <p:cNvSpPr/>
          <p:nvPr/>
        </p:nvSpPr>
        <p:spPr>
          <a:xfrm>
            <a:off x="4386073" y="5127575"/>
            <a:ext cx="4572000" cy="1015663"/>
          </a:xfrm>
          <a:prstGeom prst="rect">
            <a:avLst/>
          </a:prstGeom>
        </p:spPr>
        <p:txBody>
          <a:bodyPr>
            <a:spAutoFit/>
          </a:bodyPr>
          <a:lstStyle/>
          <a:p>
            <a:r>
              <a:rPr lang="nl-NL" sz="2000"/>
              <a:t>Op afbeelding  is te zien op welke plek in het centrale zenuwstelsel de verschillende organen worden aangestuurd.</a:t>
            </a:r>
            <a:endParaRPr lang="nl-NL" sz="2000" dirty="0"/>
          </a:p>
        </p:txBody>
      </p:sp>
    </p:spTree>
    <p:extLst>
      <p:ext uri="{BB962C8B-B14F-4D97-AF65-F5344CB8AC3E}">
        <p14:creationId xmlns:p14="http://schemas.microsoft.com/office/powerpoint/2010/main" val="4000623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341D5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67DC8AB6-FAB8-4BD3-9333-136E7D8FA319}"/>
              </a:ext>
            </a:extLst>
          </p:cNvPr>
          <p:cNvSpPr>
            <a:spLocks noGrp="1"/>
          </p:cNvSpPr>
          <p:nvPr>
            <p:ph type="title"/>
          </p:nvPr>
        </p:nvSpPr>
        <p:spPr>
          <a:xfrm>
            <a:off x="393192" y="491260"/>
            <a:ext cx="4945641" cy="1625210"/>
          </a:xfrm>
        </p:spPr>
        <p:txBody>
          <a:bodyPr>
            <a:normAutofit/>
          </a:bodyPr>
          <a:lstStyle/>
          <a:p>
            <a:r>
              <a:rPr lang="nl-NL" b="1" dirty="0">
                <a:solidFill>
                  <a:srgbClr val="FFFFFF"/>
                </a:solidFill>
              </a:rPr>
              <a:t>Bloedvoorziening hersenen</a:t>
            </a:r>
          </a:p>
        </p:txBody>
      </p:sp>
      <p:pic>
        <p:nvPicPr>
          <p:cNvPr id="4" name="Afbeelding 3">
            <a:extLst>
              <a:ext uri="{FF2B5EF4-FFF2-40B4-BE49-F238E27FC236}">
                <a16:creationId xmlns:a16="http://schemas.microsoft.com/office/drawing/2014/main" id="{36B5075C-8316-409D-BD8B-34444735E215}"/>
              </a:ext>
            </a:extLst>
          </p:cNvPr>
          <p:cNvPicPr>
            <a:picLocks noChangeAspect="1"/>
          </p:cNvPicPr>
          <p:nvPr/>
        </p:nvPicPr>
        <p:blipFill rotWithShape="1">
          <a:blip r:embed="rId2"/>
          <a:srcRect l="6665" r="20354" b="-3"/>
          <a:stretch/>
        </p:blipFill>
        <p:spPr>
          <a:xfrm>
            <a:off x="245660" y="2454903"/>
            <a:ext cx="5293729" cy="4080254"/>
          </a:xfrm>
          <a:prstGeom prst="rect">
            <a:avLst/>
          </a:prstGeom>
        </p:spPr>
      </p:pic>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731" y="321732"/>
            <a:ext cx="323497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DC8F1027-A0A1-42F8-8CF3-F4BFF9B80D27}"/>
              </a:ext>
            </a:extLst>
          </p:cNvPr>
          <p:cNvSpPr>
            <a:spLocks noGrp="1"/>
          </p:cNvSpPr>
          <p:nvPr>
            <p:ph idx="1"/>
          </p:nvPr>
        </p:nvSpPr>
        <p:spPr>
          <a:xfrm>
            <a:off x="6021989" y="917725"/>
            <a:ext cx="2568554" cy="4852362"/>
          </a:xfrm>
        </p:spPr>
        <p:txBody>
          <a:bodyPr anchor="ctr">
            <a:normAutofit/>
          </a:bodyPr>
          <a:lstStyle/>
          <a:p>
            <a:pPr marL="0" indent="0">
              <a:buNone/>
            </a:pPr>
            <a:r>
              <a:rPr lang="nl-NL" sz="1700">
                <a:solidFill>
                  <a:srgbClr val="FFFFFF"/>
                </a:solidFill>
              </a:rPr>
              <a:t>De hersenen worden van bloed voorzien door:</a:t>
            </a:r>
          </a:p>
          <a:p>
            <a:pPr>
              <a:buFont typeface="Wingdings" panose="05000000000000000000" pitchFamily="2" charset="2"/>
              <a:buChar char="§"/>
            </a:pPr>
            <a:r>
              <a:rPr lang="nl-NL" sz="1700">
                <a:solidFill>
                  <a:srgbClr val="FFFFFF"/>
                </a:solidFill>
              </a:rPr>
              <a:t>Twee halsslagaders aan de voorzijde</a:t>
            </a:r>
          </a:p>
          <a:p>
            <a:pPr>
              <a:buFont typeface="Wingdings" panose="05000000000000000000" pitchFamily="2" charset="2"/>
              <a:buChar char="§"/>
            </a:pPr>
            <a:r>
              <a:rPr lang="nl-NL" sz="1700">
                <a:solidFill>
                  <a:srgbClr val="FFFFFF"/>
                </a:solidFill>
              </a:rPr>
              <a:t>Twee wervelslagaders aan de achterzijde</a:t>
            </a:r>
          </a:p>
          <a:p>
            <a:pPr marL="0" indent="0">
              <a:buNone/>
            </a:pPr>
            <a:r>
              <a:rPr lang="nl-NL" sz="1700">
                <a:solidFill>
                  <a:srgbClr val="FFFFFF"/>
                </a:solidFill>
              </a:rPr>
              <a:t>Ze liggen in een cirkel (de kring van Willis)</a:t>
            </a:r>
          </a:p>
          <a:p>
            <a:pPr marL="0" indent="0">
              <a:buNone/>
            </a:pPr>
            <a:endParaRPr lang="nl-NL" sz="1700">
              <a:solidFill>
                <a:srgbClr val="FFFFFF"/>
              </a:solidFill>
            </a:endParaRPr>
          </a:p>
          <a:p>
            <a:pPr marL="0" indent="0">
              <a:buNone/>
            </a:pPr>
            <a:endParaRPr lang="nl-NL" sz="1700">
              <a:solidFill>
                <a:srgbClr val="FFFFFF"/>
              </a:solidFill>
            </a:endParaRPr>
          </a:p>
          <a:p>
            <a:pPr marL="0" indent="0">
              <a:buNone/>
            </a:pPr>
            <a:endParaRPr lang="nl-NL" sz="1700">
              <a:solidFill>
                <a:srgbClr val="FFFFFF"/>
              </a:solidFill>
            </a:endParaRPr>
          </a:p>
          <a:p>
            <a:pPr marL="0" indent="0">
              <a:buNone/>
            </a:pPr>
            <a:endParaRPr lang="nl-NL" sz="1700">
              <a:solidFill>
                <a:srgbClr val="FFFFFF"/>
              </a:solidFill>
            </a:endParaRPr>
          </a:p>
        </p:txBody>
      </p:sp>
    </p:spTree>
    <p:extLst>
      <p:ext uri="{BB962C8B-B14F-4D97-AF65-F5344CB8AC3E}">
        <p14:creationId xmlns:p14="http://schemas.microsoft.com/office/powerpoint/2010/main" val="3962058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915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280C591-8DC9-4D2C-BAA8-24E4C55DCFB3}"/>
              </a:ext>
            </a:extLst>
          </p:cNvPr>
          <p:cNvSpPr>
            <a:spLocks noGrp="1"/>
          </p:cNvSpPr>
          <p:nvPr>
            <p:ph type="title"/>
          </p:nvPr>
        </p:nvSpPr>
        <p:spPr>
          <a:xfrm>
            <a:off x="393192" y="516804"/>
            <a:ext cx="4945641" cy="1625210"/>
          </a:xfrm>
        </p:spPr>
        <p:txBody>
          <a:bodyPr>
            <a:normAutofit/>
          </a:bodyPr>
          <a:lstStyle/>
          <a:p>
            <a:r>
              <a:rPr lang="nl-NL" b="1" dirty="0">
                <a:solidFill>
                  <a:srgbClr val="FFFFFF"/>
                </a:solidFill>
              </a:rPr>
              <a:t>	Bescherming hersenen</a:t>
            </a:r>
          </a:p>
        </p:txBody>
      </p:sp>
      <p:sp>
        <p:nvSpPr>
          <p:cNvPr id="39" name="Rectangle 38">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FAD1DA87-896B-40C2-80CA-ADFC97EC42AF}"/>
              </a:ext>
            </a:extLst>
          </p:cNvPr>
          <p:cNvPicPr>
            <a:picLocks noChangeAspect="1"/>
          </p:cNvPicPr>
          <p:nvPr/>
        </p:nvPicPr>
        <p:blipFill>
          <a:blip r:embed="rId2"/>
          <a:stretch>
            <a:fillRect/>
          </a:stretch>
        </p:blipFill>
        <p:spPr>
          <a:xfrm>
            <a:off x="247529" y="3548263"/>
            <a:ext cx="5291860" cy="2006254"/>
          </a:xfrm>
          <a:prstGeom prst="rect">
            <a:avLst/>
          </a:prstGeom>
        </p:spPr>
      </p:pic>
      <p:sp>
        <p:nvSpPr>
          <p:cNvPr id="41" name="Rectangle 4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420C6736-A840-4DB3-B9D2-EAC4873D1EAA}"/>
              </a:ext>
            </a:extLst>
          </p:cNvPr>
          <p:cNvSpPr>
            <a:spLocks noGrp="1"/>
          </p:cNvSpPr>
          <p:nvPr>
            <p:ph idx="1"/>
          </p:nvPr>
        </p:nvSpPr>
        <p:spPr>
          <a:xfrm>
            <a:off x="6021989" y="917725"/>
            <a:ext cx="2568554" cy="4852362"/>
          </a:xfrm>
        </p:spPr>
        <p:txBody>
          <a:bodyPr anchor="ctr">
            <a:normAutofit/>
          </a:bodyPr>
          <a:lstStyle/>
          <a:p>
            <a:pPr>
              <a:buFont typeface="Wingdings" panose="05000000000000000000" pitchFamily="2" charset="2"/>
              <a:buChar char="§"/>
            </a:pPr>
            <a:r>
              <a:rPr lang="nl-NL" sz="1700">
                <a:solidFill>
                  <a:srgbClr val="FFFFFF"/>
                </a:solidFill>
              </a:rPr>
              <a:t>De schedel</a:t>
            </a:r>
          </a:p>
          <a:p>
            <a:pPr>
              <a:buFont typeface="Wingdings" panose="05000000000000000000" pitchFamily="2" charset="2"/>
              <a:buChar char="§"/>
            </a:pPr>
            <a:r>
              <a:rPr lang="nl-NL" sz="1700">
                <a:solidFill>
                  <a:srgbClr val="FFFFFF"/>
                </a:solidFill>
              </a:rPr>
              <a:t>3 hersenvliezen: harde hersenvlies, spinnenwebvlies, zachte hersenvlies. Daartussen zit vocht (liqor)</a:t>
            </a:r>
          </a:p>
          <a:p>
            <a:pPr marL="0" indent="0">
              <a:buNone/>
            </a:pPr>
            <a:endParaRPr lang="nl-NL" sz="1700">
              <a:solidFill>
                <a:srgbClr val="FFFFFF"/>
              </a:solidFill>
            </a:endParaRPr>
          </a:p>
          <a:p>
            <a:pPr>
              <a:buFont typeface="Wingdings" panose="05000000000000000000" pitchFamily="2" charset="2"/>
              <a:buChar char="§"/>
            </a:pPr>
            <a:endParaRPr lang="nl-NL" sz="1700">
              <a:solidFill>
                <a:srgbClr val="FFFFFF"/>
              </a:solidFill>
            </a:endParaRPr>
          </a:p>
          <a:p>
            <a:pPr marL="0" indent="0">
              <a:buNone/>
            </a:pPr>
            <a:endParaRPr lang="nl-NL" sz="1700">
              <a:solidFill>
                <a:srgbClr val="FFFFFF"/>
              </a:solidFill>
            </a:endParaRPr>
          </a:p>
        </p:txBody>
      </p:sp>
    </p:spTree>
    <p:extLst>
      <p:ext uri="{BB962C8B-B14F-4D97-AF65-F5344CB8AC3E}">
        <p14:creationId xmlns:p14="http://schemas.microsoft.com/office/powerpoint/2010/main" val="210177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453981"/>
            <a:ext cx="8455619"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AEABB695-7596-4F0B-92E1-10EA608BFE08}"/>
              </a:ext>
            </a:extLst>
          </p:cNvPr>
          <p:cNvSpPr>
            <a:spLocks noGrp="1"/>
          </p:cNvSpPr>
          <p:nvPr>
            <p:ph type="title"/>
          </p:nvPr>
        </p:nvSpPr>
        <p:spPr>
          <a:xfrm>
            <a:off x="548639" y="731520"/>
            <a:ext cx="7999609" cy="1426464"/>
          </a:xfrm>
        </p:spPr>
        <p:txBody>
          <a:bodyPr>
            <a:normAutofit/>
          </a:bodyPr>
          <a:lstStyle/>
          <a:p>
            <a:r>
              <a:rPr lang="nl-NL" b="1">
                <a:solidFill>
                  <a:srgbClr val="FFFFFF"/>
                </a:solidFill>
              </a:rPr>
              <a:t>			Functies zenuwstelsel</a:t>
            </a:r>
          </a:p>
        </p:txBody>
      </p:sp>
      <p:sp>
        <p:nvSpPr>
          <p:cNvPr id="10" name="Rectangle 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480956"/>
            <a:ext cx="6755199"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5DEC392-88D2-4ED7-8C1F-CEAA3CFAE256}"/>
              </a:ext>
            </a:extLst>
          </p:cNvPr>
          <p:cNvSpPr>
            <a:spLocks noGrp="1"/>
          </p:cNvSpPr>
          <p:nvPr>
            <p:ph idx="1"/>
          </p:nvPr>
        </p:nvSpPr>
        <p:spPr>
          <a:xfrm>
            <a:off x="592092" y="2789918"/>
            <a:ext cx="6277794" cy="3300196"/>
          </a:xfrm>
        </p:spPr>
        <p:txBody>
          <a:bodyPr anchor="ctr">
            <a:normAutofit/>
          </a:bodyPr>
          <a:lstStyle/>
          <a:p>
            <a:pPr marL="0" indent="0">
              <a:buNone/>
            </a:pPr>
            <a:r>
              <a:rPr lang="nl-NL" sz="1400" i="1" dirty="0"/>
              <a:t>Het zenuwstelsel heeft belangrijke functies:</a:t>
            </a:r>
            <a:endParaRPr lang="nl-NL" sz="1400" dirty="0"/>
          </a:p>
          <a:p>
            <a:pPr marL="457200" indent="-457200">
              <a:buFont typeface="+mj-lt"/>
              <a:buAutoNum type="alphaLcPeriod"/>
            </a:pPr>
            <a:r>
              <a:rPr lang="nl-NL" sz="1400" dirty="0"/>
              <a:t>Het verwerkt zintuiglijk (sensorische) informatie: vanuit de omgeving en vanuit verschillende delen van je lichaam wordt informatie verzameld met behulp van zenuwcellen. Via deze zenuwcellen worden prikkels (impulsen) vanuit de zintuigen via het ruggenmerg naar de hersenen geleid.</a:t>
            </a:r>
          </a:p>
          <a:p>
            <a:pPr marL="457200" indent="-457200">
              <a:buFont typeface="+mj-lt"/>
              <a:buAutoNum type="alphaLcPeriod"/>
            </a:pPr>
            <a:r>
              <a:rPr lang="nl-NL" sz="1400" dirty="0"/>
              <a:t>Opnemen van informatie: de binnengekomen informatie vanuit de zintuigen wordt in de hersenen verwerkt en opgenomen</a:t>
            </a:r>
          </a:p>
          <a:p>
            <a:pPr marL="457200" indent="-457200">
              <a:buFont typeface="+mj-lt"/>
              <a:buAutoNum type="alphaLcPeriod"/>
            </a:pPr>
            <a:r>
              <a:rPr lang="nl-NL" sz="1400" dirty="0"/>
              <a:t>Motorische coördinatie: na informatieverwerking in de hersenen worden prikkels naar spieren en klieren geleid. Daar worden ze omgezet in een reactie ( zoals een bepaalde actie of beweging).</a:t>
            </a:r>
          </a:p>
          <a:p>
            <a:pPr marL="0" indent="0">
              <a:buNone/>
            </a:pPr>
            <a:r>
              <a:rPr lang="nl-NL" sz="1400" dirty="0"/>
              <a:t> </a:t>
            </a:r>
          </a:p>
          <a:p>
            <a:endParaRPr lang="nl-NL" sz="1400" dirty="0"/>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9287" y="2480956"/>
            <a:ext cx="1584198"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9287" y="4529023"/>
            <a:ext cx="1580522"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063056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DD3D75-D6EE-4BE4-BD66-9C52EE753BB7}"/>
              </a:ext>
            </a:extLst>
          </p:cNvPr>
          <p:cNvSpPr>
            <a:spLocks noGrp="1"/>
          </p:cNvSpPr>
          <p:nvPr>
            <p:ph type="title"/>
          </p:nvPr>
        </p:nvSpPr>
        <p:spPr/>
        <p:txBody>
          <a:bodyPr/>
          <a:lstStyle/>
          <a:p>
            <a:r>
              <a:rPr lang="nl-NL" dirty="0"/>
              <a:t>Samengevat</a:t>
            </a:r>
          </a:p>
        </p:txBody>
      </p:sp>
      <p:sp>
        <p:nvSpPr>
          <p:cNvPr id="3" name="Tijdelijke aanduiding voor inhoud 2">
            <a:extLst>
              <a:ext uri="{FF2B5EF4-FFF2-40B4-BE49-F238E27FC236}">
                <a16:creationId xmlns:a16="http://schemas.microsoft.com/office/drawing/2014/main" id="{9C320111-5230-49E6-AC73-D9EF3F451B00}"/>
              </a:ext>
            </a:extLst>
          </p:cNvPr>
          <p:cNvSpPr>
            <a:spLocks noGrp="1"/>
          </p:cNvSpPr>
          <p:nvPr>
            <p:ph idx="1"/>
          </p:nvPr>
        </p:nvSpPr>
        <p:spPr/>
        <p:txBody>
          <a:bodyPr/>
          <a:lstStyle/>
          <a:p>
            <a:pPr marL="0" indent="0">
              <a:buNone/>
            </a:pPr>
            <a:r>
              <a:rPr lang="nl-NL" u="sng" dirty="0"/>
              <a:t>Werking zenuwstelsel</a:t>
            </a:r>
            <a:r>
              <a:rPr lang="nl-NL" dirty="0"/>
              <a:t>:	</a:t>
            </a:r>
            <a:r>
              <a:rPr lang="nl-NL" dirty="0">
                <a:solidFill>
                  <a:srgbClr val="0070C0"/>
                </a:solidFill>
              </a:rPr>
              <a:t>Onwillekeurig</a:t>
            </a:r>
            <a:r>
              <a:rPr lang="nl-NL" dirty="0"/>
              <a:t> (vegetatief, autonoom) regelt 					werking organen: actie </a:t>
            </a:r>
            <a:r>
              <a:rPr lang="nl-NL" dirty="0">
                <a:solidFill>
                  <a:srgbClr val="0070C0"/>
                </a:solidFill>
              </a:rPr>
              <a:t>(</a:t>
            </a:r>
            <a:r>
              <a:rPr lang="nl-NL" dirty="0" err="1">
                <a:solidFill>
                  <a:srgbClr val="0070C0"/>
                </a:solidFill>
              </a:rPr>
              <a:t>sympatisch</a:t>
            </a:r>
            <a:r>
              <a:rPr lang="nl-NL" dirty="0"/>
              <a:t>) of rust 					(</a:t>
            </a:r>
            <a:r>
              <a:rPr lang="nl-NL" dirty="0">
                <a:solidFill>
                  <a:srgbClr val="0070C0"/>
                </a:solidFill>
              </a:rPr>
              <a:t>parasympatisch</a:t>
            </a:r>
            <a:r>
              <a:rPr lang="nl-NL" dirty="0"/>
              <a:t>)</a:t>
            </a:r>
          </a:p>
          <a:p>
            <a:pPr marL="0" indent="0">
              <a:buNone/>
            </a:pPr>
            <a:r>
              <a:rPr lang="nl-NL" dirty="0">
                <a:solidFill>
                  <a:srgbClr val="0070C0"/>
                </a:solidFill>
              </a:rPr>
              <a:t>				Willekeurig </a:t>
            </a:r>
            <a:r>
              <a:rPr lang="nl-NL" dirty="0"/>
              <a:t>(ontvangen van info uit de 					omgeving, verwerking van deze info, 						reageren, reflexen regelen)</a:t>
            </a:r>
          </a:p>
        </p:txBody>
      </p:sp>
    </p:spTree>
    <p:extLst>
      <p:ext uri="{BB962C8B-B14F-4D97-AF65-F5344CB8AC3E}">
        <p14:creationId xmlns:p14="http://schemas.microsoft.com/office/powerpoint/2010/main" val="586039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4B7C87-D397-4421-9DFC-36B743738B1D}"/>
              </a:ext>
            </a:extLst>
          </p:cNvPr>
          <p:cNvSpPr>
            <a:spLocks noGrp="1"/>
          </p:cNvSpPr>
          <p:nvPr>
            <p:ph type="title"/>
          </p:nvPr>
        </p:nvSpPr>
        <p:spPr/>
        <p:txBody>
          <a:bodyPr/>
          <a:lstStyle/>
          <a:p>
            <a:r>
              <a:rPr lang="nl-NL" dirty="0"/>
              <a:t>Samengevat</a:t>
            </a:r>
          </a:p>
        </p:txBody>
      </p:sp>
      <p:sp>
        <p:nvSpPr>
          <p:cNvPr id="3" name="Tijdelijke aanduiding voor inhoud 2">
            <a:extLst>
              <a:ext uri="{FF2B5EF4-FFF2-40B4-BE49-F238E27FC236}">
                <a16:creationId xmlns:a16="http://schemas.microsoft.com/office/drawing/2014/main" id="{954AEDC6-76CE-4D2B-9A9E-884791A0B6B5}"/>
              </a:ext>
            </a:extLst>
          </p:cNvPr>
          <p:cNvSpPr>
            <a:spLocks noGrp="1"/>
          </p:cNvSpPr>
          <p:nvPr>
            <p:ph idx="1"/>
          </p:nvPr>
        </p:nvSpPr>
        <p:spPr/>
        <p:txBody>
          <a:bodyPr/>
          <a:lstStyle/>
          <a:p>
            <a:pPr marL="0" indent="0">
              <a:buNone/>
            </a:pPr>
            <a:r>
              <a:rPr lang="nl-NL" u="sng" dirty="0"/>
              <a:t>Functies zenuwstelsel</a:t>
            </a:r>
            <a:r>
              <a:rPr lang="nl-NL" dirty="0"/>
              <a:t>:	Verwerken van informatie van zintuigen en 					daarna reageren, informatie opnemen</a:t>
            </a:r>
          </a:p>
          <a:p>
            <a:pPr marL="0" indent="0">
              <a:buNone/>
            </a:pPr>
            <a:r>
              <a:rPr lang="nl-NL" u="sng" dirty="0"/>
              <a:t>Bouw zenuwstelsel</a:t>
            </a:r>
            <a:r>
              <a:rPr lang="nl-NL" dirty="0"/>
              <a:t>:</a:t>
            </a:r>
          </a:p>
          <a:p>
            <a:pPr marL="0" indent="0">
              <a:buNone/>
            </a:pPr>
            <a:r>
              <a:rPr lang="nl-NL" dirty="0">
                <a:solidFill>
                  <a:srgbClr val="0070C0"/>
                </a:solidFill>
              </a:rPr>
              <a:t>Centrale zenuwstelsel</a:t>
            </a:r>
            <a:r>
              <a:rPr lang="nl-NL" dirty="0"/>
              <a:t>: 	*hersenen (grote </a:t>
            </a:r>
            <a:r>
              <a:rPr lang="nl-NL" dirty="0" err="1"/>
              <a:t>hersenenen</a:t>
            </a:r>
            <a:r>
              <a:rPr lang="nl-NL" dirty="0"/>
              <a:t>, kleine 						hersenen, tussenhersenen, 							hersenstam)</a:t>
            </a:r>
          </a:p>
          <a:p>
            <a:pPr marL="0" indent="0">
              <a:buNone/>
            </a:pPr>
            <a:r>
              <a:rPr lang="nl-NL" dirty="0"/>
              <a:t>				*ruggenmerg</a:t>
            </a:r>
          </a:p>
          <a:p>
            <a:pPr marL="0" indent="0">
              <a:buNone/>
            </a:pPr>
            <a:endParaRPr lang="nl-NL" dirty="0"/>
          </a:p>
          <a:p>
            <a:pPr marL="0" indent="0">
              <a:buNone/>
            </a:pPr>
            <a:r>
              <a:rPr lang="nl-NL" dirty="0">
                <a:solidFill>
                  <a:srgbClr val="0070C0"/>
                </a:solidFill>
              </a:rPr>
              <a:t>Perifere zenuwstelsel</a:t>
            </a:r>
            <a:r>
              <a:rPr lang="nl-NL" dirty="0"/>
              <a:t>:	*12 paar hersenzenuwen</a:t>
            </a:r>
          </a:p>
          <a:p>
            <a:pPr marL="0" indent="0">
              <a:buNone/>
            </a:pPr>
            <a:r>
              <a:rPr lang="nl-NL" dirty="0"/>
              <a:t>				*32 paar ruggenmergzenuwen</a:t>
            </a:r>
          </a:p>
          <a:p>
            <a:pPr marL="0" indent="0">
              <a:buNone/>
            </a:pPr>
            <a:endParaRPr lang="nl-NL" dirty="0"/>
          </a:p>
        </p:txBody>
      </p:sp>
    </p:spTree>
    <p:extLst>
      <p:ext uri="{BB962C8B-B14F-4D97-AF65-F5344CB8AC3E}">
        <p14:creationId xmlns:p14="http://schemas.microsoft.com/office/powerpoint/2010/main" val="3295020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3157E9-DAB8-43CA-A935-BEF85630914B}"/>
              </a:ext>
            </a:extLst>
          </p:cNvPr>
          <p:cNvSpPr>
            <a:spLocks noGrp="1"/>
          </p:cNvSpPr>
          <p:nvPr>
            <p:ph type="title"/>
          </p:nvPr>
        </p:nvSpPr>
        <p:spPr/>
        <p:txBody>
          <a:bodyPr/>
          <a:lstStyle/>
          <a:p>
            <a:r>
              <a:rPr lang="nl-NL" dirty="0"/>
              <a:t>Samengevat</a:t>
            </a:r>
          </a:p>
        </p:txBody>
      </p:sp>
      <p:sp>
        <p:nvSpPr>
          <p:cNvPr id="3" name="Tijdelijke aanduiding voor inhoud 2">
            <a:extLst>
              <a:ext uri="{FF2B5EF4-FFF2-40B4-BE49-F238E27FC236}">
                <a16:creationId xmlns:a16="http://schemas.microsoft.com/office/drawing/2014/main" id="{42A79522-79A4-44D0-9E89-D20031D88377}"/>
              </a:ext>
            </a:extLst>
          </p:cNvPr>
          <p:cNvSpPr>
            <a:spLocks noGrp="1"/>
          </p:cNvSpPr>
          <p:nvPr>
            <p:ph idx="1"/>
          </p:nvPr>
        </p:nvSpPr>
        <p:spPr/>
        <p:txBody>
          <a:bodyPr>
            <a:normAutofit fontScale="92500" lnSpcReduction="20000"/>
          </a:bodyPr>
          <a:lstStyle/>
          <a:p>
            <a:pPr marL="0" indent="0">
              <a:buNone/>
            </a:pPr>
            <a:r>
              <a:rPr lang="nl-NL" u="sng" dirty="0"/>
              <a:t>Grote hersenen</a:t>
            </a:r>
            <a:r>
              <a:rPr lang="nl-NL" dirty="0"/>
              <a:t>: 	</a:t>
            </a:r>
            <a:r>
              <a:rPr lang="nl-NL" dirty="0">
                <a:solidFill>
                  <a:srgbClr val="0070C0"/>
                </a:solidFill>
              </a:rPr>
              <a:t>2 helften</a:t>
            </a:r>
            <a:r>
              <a:rPr lang="nl-NL" dirty="0"/>
              <a:t>, door </a:t>
            </a:r>
            <a:r>
              <a:rPr lang="nl-NL" dirty="0">
                <a:solidFill>
                  <a:srgbClr val="0070C0"/>
                </a:solidFill>
              </a:rPr>
              <a:t>hersenbalk</a:t>
            </a:r>
            <a:r>
              <a:rPr lang="nl-NL" dirty="0"/>
              <a:t> bij elkaar gehouden.</a:t>
            </a:r>
          </a:p>
          <a:p>
            <a:pPr marL="0" indent="0">
              <a:buNone/>
            </a:pPr>
            <a:r>
              <a:rPr lang="nl-NL" dirty="0"/>
              <a:t>			</a:t>
            </a:r>
            <a:r>
              <a:rPr lang="nl-NL" dirty="0">
                <a:solidFill>
                  <a:srgbClr val="0070C0"/>
                </a:solidFill>
              </a:rPr>
              <a:t>Buitenkant</a:t>
            </a:r>
            <a:r>
              <a:rPr lang="nl-NL" dirty="0"/>
              <a:t> is de </a:t>
            </a:r>
            <a:r>
              <a:rPr lang="nl-NL" dirty="0">
                <a:solidFill>
                  <a:srgbClr val="0070C0"/>
                </a:solidFill>
              </a:rPr>
              <a:t>schors (grijs</a:t>
            </a:r>
            <a:r>
              <a:rPr lang="nl-NL" dirty="0"/>
              <a:t>, zenuwcellen), 					</a:t>
            </a:r>
            <a:r>
              <a:rPr lang="nl-NL" dirty="0">
                <a:solidFill>
                  <a:srgbClr val="0070C0"/>
                </a:solidFill>
              </a:rPr>
              <a:t>Binnenkant</a:t>
            </a:r>
            <a:r>
              <a:rPr lang="nl-NL" dirty="0"/>
              <a:t> is </a:t>
            </a:r>
            <a:r>
              <a:rPr lang="nl-NL" dirty="0">
                <a:solidFill>
                  <a:srgbClr val="0070C0"/>
                </a:solidFill>
              </a:rPr>
              <a:t>merg (wit</a:t>
            </a:r>
            <a:r>
              <a:rPr lang="nl-NL" dirty="0"/>
              <a:t>, lange uitlopers van 					zenuwcellen).</a:t>
            </a:r>
          </a:p>
          <a:p>
            <a:pPr marL="0" indent="0">
              <a:buNone/>
            </a:pPr>
            <a:r>
              <a:rPr lang="nl-NL" dirty="0"/>
              <a:t>			</a:t>
            </a:r>
            <a:r>
              <a:rPr lang="nl-NL" dirty="0">
                <a:solidFill>
                  <a:srgbClr val="0070C0"/>
                </a:solidFill>
              </a:rPr>
              <a:t>Voorste deel </a:t>
            </a:r>
            <a:r>
              <a:rPr lang="nl-NL" dirty="0"/>
              <a:t>schors heet </a:t>
            </a:r>
            <a:r>
              <a:rPr lang="nl-NL" dirty="0">
                <a:solidFill>
                  <a:srgbClr val="0070C0"/>
                </a:solidFill>
              </a:rPr>
              <a:t>motorische schors</a:t>
            </a:r>
            <a:r>
              <a:rPr lang="nl-NL" dirty="0"/>
              <a:t>: stuurt 				bewegingsprikkels naar spieren.</a:t>
            </a:r>
          </a:p>
          <a:p>
            <a:pPr marL="0" indent="0">
              <a:buNone/>
            </a:pPr>
            <a:r>
              <a:rPr lang="nl-NL" dirty="0"/>
              <a:t>			</a:t>
            </a:r>
            <a:r>
              <a:rPr lang="nl-NL" dirty="0">
                <a:solidFill>
                  <a:srgbClr val="0070C0"/>
                </a:solidFill>
              </a:rPr>
              <a:t>Achterste deel </a:t>
            </a:r>
            <a:r>
              <a:rPr lang="nl-NL" dirty="0"/>
              <a:t>schors heet </a:t>
            </a:r>
            <a:r>
              <a:rPr lang="nl-NL" dirty="0">
                <a:solidFill>
                  <a:srgbClr val="0070C0"/>
                </a:solidFill>
              </a:rPr>
              <a:t>sensorische schors</a:t>
            </a:r>
            <a:r>
              <a:rPr lang="nl-NL" dirty="0"/>
              <a:t>: hier 				komen zintuigprikkels binnen en worden verwerkt.</a:t>
            </a:r>
          </a:p>
          <a:p>
            <a:pPr marL="0" indent="0">
              <a:buNone/>
            </a:pPr>
            <a:r>
              <a:rPr lang="nl-NL" u="sng" dirty="0"/>
              <a:t>Tussenhersenen</a:t>
            </a:r>
            <a:r>
              <a:rPr lang="nl-NL" dirty="0"/>
              <a:t>: 	limbisch systeem (regelt </a:t>
            </a:r>
            <a:r>
              <a:rPr lang="nl-NL" dirty="0" err="1"/>
              <a:t>ondermeer</a:t>
            </a:r>
            <a:r>
              <a:rPr lang="nl-NL" dirty="0"/>
              <a:t> emoties  en driften</a:t>
            </a:r>
          </a:p>
          <a:p>
            <a:pPr marL="0" indent="0">
              <a:buNone/>
            </a:pPr>
            <a:r>
              <a:rPr lang="nl-NL" dirty="0"/>
              <a:t>			</a:t>
            </a:r>
            <a:r>
              <a:rPr lang="nl-NL" dirty="0">
                <a:solidFill>
                  <a:srgbClr val="0070C0"/>
                </a:solidFill>
              </a:rPr>
              <a:t>Hippocampus</a:t>
            </a:r>
            <a:r>
              <a:rPr lang="nl-NL" dirty="0"/>
              <a:t> ( helpt bij infoverwerking en herinneringen 			opslaan)</a:t>
            </a:r>
          </a:p>
          <a:p>
            <a:pPr marL="0" indent="0">
              <a:buNone/>
            </a:pPr>
            <a:r>
              <a:rPr lang="nl-NL" dirty="0"/>
              <a:t>			</a:t>
            </a:r>
            <a:r>
              <a:rPr lang="nl-NL" dirty="0">
                <a:solidFill>
                  <a:srgbClr val="0070C0"/>
                </a:solidFill>
              </a:rPr>
              <a:t>Amygdal</a:t>
            </a:r>
            <a:r>
              <a:rPr lang="nl-NL" dirty="0"/>
              <a:t>a ( geeft zintuigprikkels door)</a:t>
            </a:r>
          </a:p>
          <a:p>
            <a:pPr marL="0" indent="0">
              <a:buNone/>
            </a:pPr>
            <a:r>
              <a:rPr lang="nl-NL" dirty="0"/>
              <a:t>			</a:t>
            </a:r>
            <a:r>
              <a:rPr lang="nl-NL" dirty="0">
                <a:solidFill>
                  <a:srgbClr val="0070C0"/>
                </a:solidFill>
              </a:rPr>
              <a:t>Thalamus</a:t>
            </a:r>
            <a:r>
              <a:rPr lang="nl-NL" dirty="0"/>
              <a:t> ( stuurt signalen uit lichaam door naar juiste 				hersengebieden)</a:t>
            </a:r>
          </a:p>
          <a:p>
            <a:pPr marL="0" indent="0">
              <a:buNone/>
            </a:pPr>
            <a:r>
              <a:rPr lang="nl-NL" dirty="0"/>
              <a:t>			</a:t>
            </a:r>
            <a:r>
              <a:rPr lang="nl-NL" dirty="0">
                <a:solidFill>
                  <a:srgbClr val="0070C0"/>
                </a:solidFill>
              </a:rPr>
              <a:t>Hypothalamus</a:t>
            </a:r>
            <a:r>
              <a:rPr lang="nl-NL" dirty="0"/>
              <a:t> (geeft hormonen af)</a:t>
            </a:r>
          </a:p>
        </p:txBody>
      </p:sp>
    </p:spTree>
    <p:extLst>
      <p:ext uri="{BB962C8B-B14F-4D97-AF65-F5344CB8AC3E}">
        <p14:creationId xmlns:p14="http://schemas.microsoft.com/office/powerpoint/2010/main" val="786502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47D029-F2F6-49DF-A2D2-D06E83E0AF69}"/>
              </a:ext>
            </a:extLst>
          </p:cNvPr>
          <p:cNvSpPr>
            <a:spLocks noGrp="1"/>
          </p:cNvSpPr>
          <p:nvPr>
            <p:ph type="title"/>
          </p:nvPr>
        </p:nvSpPr>
        <p:spPr/>
        <p:txBody>
          <a:bodyPr/>
          <a:lstStyle/>
          <a:p>
            <a:r>
              <a:rPr lang="nl-NL" dirty="0"/>
              <a:t>Samengevat</a:t>
            </a:r>
          </a:p>
        </p:txBody>
      </p:sp>
      <p:sp>
        <p:nvSpPr>
          <p:cNvPr id="3" name="Tijdelijke aanduiding voor inhoud 2">
            <a:extLst>
              <a:ext uri="{FF2B5EF4-FFF2-40B4-BE49-F238E27FC236}">
                <a16:creationId xmlns:a16="http://schemas.microsoft.com/office/drawing/2014/main" id="{98A91397-8373-4F44-98C8-504F5B61943E}"/>
              </a:ext>
            </a:extLst>
          </p:cNvPr>
          <p:cNvSpPr>
            <a:spLocks noGrp="1"/>
          </p:cNvSpPr>
          <p:nvPr>
            <p:ph idx="1"/>
          </p:nvPr>
        </p:nvSpPr>
        <p:spPr/>
        <p:txBody>
          <a:bodyPr>
            <a:normAutofit lnSpcReduction="10000"/>
          </a:bodyPr>
          <a:lstStyle/>
          <a:p>
            <a:pPr marL="0" indent="0">
              <a:buNone/>
            </a:pPr>
            <a:r>
              <a:rPr lang="nl-NL" u="sng" dirty="0"/>
              <a:t>Kleine hersenen</a:t>
            </a:r>
            <a:r>
              <a:rPr lang="nl-NL" dirty="0"/>
              <a:t>: 	coördineert bewegingen</a:t>
            </a:r>
          </a:p>
          <a:p>
            <a:pPr marL="0" indent="0">
              <a:buNone/>
            </a:pPr>
            <a:r>
              <a:rPr lang="nl-NL" u="sng" dirty="0"/>
              <a:t>Hersenstam</a:t>
            </a:r>
            <a:r>
              <a:rPr lang="nl-NL" dirty="0"/>
              <a:t>: 	vitale functies, hier beginnen de hersenzenuwen</a:t>
            </a:r>
          </a:p>
          <a:p>
            <a:pPr marL="0" indent="0">
              <a:buNone/>
            </a:pPr>
            <a:r>
              <a:rPr lang="nl-NL" u="sng" dirty="0"/>
              <a:t>Ruggenmerg</a:t>
            </a:r>
            <a:r>
              <a:rPr lang="nl-NL" dirty="0"/>
              <a:t>: 	vanaf hersenstam naar onderin wervelkolom</a:t>
            </a:r>
          </a:p>
          <a:p>
            <a:pPr marL="0" indent="0">
              <a:buNone/>
            </a:pPr>
            <a:r>
              <a:rPr lang="nl-NL" dirty="0"/>
              <a:t>			Zenuwbanen kruizen elkaar in hersenstam</a:t>
            </a:r>
          </a:p>
          <a:p>
            <a:pPr marL="0" indent="0">
              <a:buNone/>
            </a:pPr>
            <a:r>
              <a:rPr lang="nl-NL" dirty="0"/>
              <a:t>			Binnenkant is grijs (zenuwcellen)</a:t>
            </a:r>
          </a:p>
          <a:p>
            <a:pPr marL="0" indent="0">
              <a:buNone/>
            </a:pPr>
            <a:r>
              <a:rPr lang="nl-NL" dirty="0"/>
              <a:t>			Buitenkant is wit (lange uitlopers van zenuwcellen)</a:t>
            </a:r>
          </a:p>
          <a:p>
            <a:pPr marL="0" indent="0">
              <a:buNone/>
            </a:pPr>
            <a:endParaRPr lang="nl-NL" dirty="0"/>
          </a:p>
          <a:p>
            <a:pPr marL="0" indent="0">
              <a:buNone/>
            </a:pPr>
            <a:r>
              <a:rPr lang="nl-NL" u="sng" dirty="0"/>
              <a:t>Bloedvoorziening hersenen</a:t>
            </a:r>
            <a:r>
              <a:rPr lang="nl-NL" dirty="0"/>
              <a:t>: 	cirkel van Willis, bestaat uit twee 						halsslagaders en twee wervelslagaders</a:t>
            </a:r>
          </a:p>
          <a:p>
            <a:pPr marL="0" indent="0">
              <a:buNone/>
            </a:pPr>
            <a:endParaRPr lang="nl-NL" dirty="0"/>
          </a:p>
          <a:p>
            <a:pPr marL="0" indent="0">
              <a:buNone/>
            </a:pPr>
            <a:r>
              <a:rPr lang="nl-NL" u="sng" dirty="0"/>
              <a:t>Bescherming zenuwstelsel</a:t>
            </a:r>
            <a:r>
              <a:rPr lang="nl-NL" dirty="0"/>
              <a:t>: 	*Schedel, wervelkolom</a:t>
            </a:r>
          </a:p>
          <a:p>
            <a:pPr marL="0" indent="0">
              <a:buNone/>
            </a:pPr>
            <a:r>
              <a:rPr lang="nl-NL" dirty="0"/>
              <a:t>					*Drie vliezen</a:t>
            </a:r>
          </a:p>
        </p:txBody>
      </p:sp>
    </p:spTree>
    <p:extLst>
      <p:ext uri="{BB962C8B-B14F-4D97-AF65-F5344CB8AC3E}">
        <p14:creationId xmlns:p14="http://schemas.microsoft.com/office/powerpoint/2010/main" val="3142764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AFAE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79D7BE85-6825-4545-A8B6-050E833938D4}"/>
              </a:ext>
            </a:extLst>
          </p:cNvPr>
          <p:cNvSpPr>
            <a:spLocks noGrp="1"/>
          </p:cNvSpPr>
          <p:nvPr>
            <p:ph type="title"/>
          </p:nvPr>
        </p:nvSpPr>
        <p:spPr>
          <a:xfrm>
            <a:off x="393192" y="491260"/>
            <a:ext cx="4945641" cy="1625210"/>
          </a:xfrm>
        </p:spPr>
        <p:txBody>
          <a:bodyPr>
            <a:normAutofit/>
          </a:bodyPr>
          <a:lstStyle/>
          <a:p>
            <a:r>
              <a:rPr lang="nl-NL" b="1" dirty="0">
                <a:solidFill>
                  <a:srgbClr val="FFFFFF"/>
                </a:solidFill>
              </a:rPr>
              <a:t>Bouw van het zenuwstelsel</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7" y="2454901"/>
            <a:ext cx="2580872" cy="4080255"/>
          </a:xfrm>
          <a:prstGeom prst="rect">
            <a:avLst/>
          </a:prstGeom>
          <a:solidFill>
            <a:srgbClr val="F3F181">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2" descr="http://www.natuurinformatie.nl/sites/nnm.dossiers/contents/i003307/omvang-ruggenmerg_klein.jpg">
            <a:extLst>
              <a:ext uri="{FF2B5EF4-FFF2-40B4-BE49-F238E27FC236}">
                <a16:creationId xmlns:a16="http://schemas.microsoft.com/office/drawing/2014/main" id="{A6C55957-0BBB-46F7-BD1C-B039B85456A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7348" y="2667954"/>
            <a:ext cx="1772205" cy="363529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56101" y="2454900"/>
            <a:ext cx="2580872" cy="4080255"/>
          </a:xfrm>
          <a:prstGeom prst="rect">
            <a:avLst/>
          </a:prstGeom>
          <a:solidFill>
            <a:srgbClr val="F3F181">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2" descr="http://i210.photobucket.com/albums/bb77/colafles_bucket/Biologie%20wiki%20roc/Hersenen4.jpg?t=1276254881">
            <a:hlinkClick r:id="rId3"/>
            <a:extLst>
              <a:ext uri="{FF2B5EF4-FFF2-40B4-BE49-F238E27FC236}">
                <a16:creationId xmlns:a16="http://schemas.microsoft.com/office/drawing/2014/main" id="{087B859C-978A-4C6F-B7E9-023C6A82E7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964947" y="3459611"/>
            <a:ext cx="2572026" cy="205762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731" y="321732"/>
            <a:ext cx="323497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D779A096-D770-4D01-AC4B-EBFD79BE7D33}"/>
              </a:ext>
            </a:extLst>
          </p:cNvPr>
          <p:cNvSpPr>
            <a:spLocks noGrp="1"/>
          </p:cNvSpPr>
          <p:nvPr>
            <p:ph idx="1"/>
          </p:nvPr>
        </p:nvSpPr>
        <p:spPr>
          <a:xfrm>
            <a:off x="5967042" y="762983"/>
            <a:ext cx="2636346" cy="5330923"/>
          </a:xfrm>
        </p:spPr>
        <p:txBody>
          <a:bodyPr anchor="ctr">
            <a:normAutofit/>
          </a:bodyPr>
          <a:lstStyle/>
          <a:p>
            <a:pPr marL="0" indent="0">
              <a:buNone/>
            </a:pPr>
            <a:r>
              <a:rPr lang="nl-NL" dirty="0">
                <a:solidFill>
                  <a:srgbClr val="FFFFFF"/>
                </a:solidFill>
              </a:rPr>
              <a:t>Het zenuwstelsel is wat bouw betreft onder te verdelen in:</a:t>
            </a:r>
          </a:p>
          <a:p>
            <a:pPr marL="457200" indent="-457200">
              <a:buFont typeface="+mj-lt"/>
              <a:buAutoNum type="arabicPeriod"/>
            </a:pPr>
            <a:r>
              <a:rPr lang="nl-NL" dirty="0">
                <a:solidFill>
                  <a:srgbClr val="FFFFFF"/>
                </a:solidFill>
              </a:rPr>
              <a:t>Centrale zenuwstelsel (hersenen en ruggenmerg)</a:t>
            </a:r>
          </a:p>
          <a:p>
            <a:pPr marL="457200" indent="-457200">
              <a:buFont typeface="+mj-lt"/>
              <a:buAutoNum type="arabicPeriod"/>
            </a:pPr>
            <a:r>
              <a:rPr lang="nl-NL" dirty="0">
                <a:solidFill>
                  <a:srgbClr val="FFFFFF"/>
                </a:solidFill>
              </a:rPr>
              <a:t>Perifere zenuwstelsel (hersenzenuwen </a:t>
            </a:r>
            <a:r>
              <a:rPr lang="nl-NL">
                <a:solidFill>
                  <a:srgbClr val="FFFFFF"/>
                </a:solidFill>
              </a:rPr>
              <a:t>en ruggenmergzenuwen)</a:t>
            </a:r>
            <a:endParaRPr lang="nl-NL" dirty="0">
              <a:solidFill>
                <a:srgbClr val="FFFFFF"/>
              </a:solidFill>
            </a:endParaRPr>
          </a:p>
          <a:p>
            <a:pPr marL="0" indent="0">
              <a:buNone/>
            </a:pPr>
            <a:endParaRPr lang="nl-NL" dirty="0">
              <a:solidFill>
                <a:srgbClr val="FFFFFF"/>
              </a:solidFill>
            </a:endParaRPr>
          </a:p>
        </p:txBody>
      </p:sp>
    </p:spTree>
    <p:extLst>
      <p:ext uri="{BB962C8B-B14F-4D97-AF65-F5344CB8AC3E}">
        <p14:creationId xmlns:p14="http://schemas.microsoft.com/office/powerpoint/2010/main" val="1056154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6" descr="http://www.med.cmu.ac.th/dept/anatomy/plastination/pic/nervous.jpg"/>
          <p:cNvPicPr>
            <a:picLocks noChangeAspect="1" noChangeArrowheads="1"/>
          </p:cNvPicPr>
          <p:nvPr/>
        </p:nvPicPr>
        <p:blipFill rotWithShape="1">
          <a:blip r:embed="rId2">
            <a:extLst>
              <a:ext uri="{28A0092B-C50C-407E-A947-70E740481C1C}">
                <a14:useLocalDpi xmlns:a14="http://schemas.microsoft.com/office/drawing/2010/main" val="0"/>
              </a:ext>
            </a:extLst>
          </a:blip>
          <a:srcRect r="8913" b="2"/>
          <a:stretch/>
        </p:blipFill>
        <p:spPr bwMode="auto">
          <a:xfrm>
            <a:off x="349757" y="448055"/>
            <a:ext cx="6885432" cy="59527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9553" y="448055"/>
            <a:ext cx="1440254" cy="3801257"/>
          </a:xfrm>
          <a:prstGeom prst="rect">
            <a:avLst/>
          </a:prstGeom>
          <a:solidFill>
            <a:srgbClr val="974F3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9555" y="4419227"/>
            <a:ext cx="1440253"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4320652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8000" fill="hold"/>
                                        <p:tgtEl>
                                          <p:spTgt spid="4"/>
                                        </p:tgtEl>
                                        <p:attrNameLst>
                                          <p:attrName>ppt_w</p:attrName>
                                        </p:attrNameLst>
                                      </p:cBhvr>
                                      <p:tavLst>
                                        <p:tav tm="0">
                                          <p:val>
                                            <p:fltVal val="0"/>
                                          </p:val>
                                        </p:tav>
                                        <p:tav tm="100000">
                                          <p:val>
                                            <p:strVal val="#ppt_w"/>
                                          </p:val>
                                        </p:tav>
                                      </p:tavLst>
                                    </p:anim>
                                    <p:anim calcmode="lin" valueType="num">
                                      <p:cBhvr>
                                        <p:cTn id="8" dur="8000" fill="hold"/>
                                        <p:tgtEl>
                                          <p:spTgt spid="4"/>
                                        </p:tgtEl>
                                        <p:attrNameLst>
                                          <p:attrName>ppt_h</p:attrName>
                                        </p:attrNameLst>
                                      </p:cBhvr>
                                      <p:tavLst>
                                        <p:tav tm="0">
                                          <p:val>
                                            <p:fltVal val="0"/>
                                          </p:val>
                                        </p:tav>
                                        <p:tav tm="100000">
                                          <p:val>
                                            <p:strVal val="#ppt_h"/>
                                          </p:val>
                                        </p:tav>
                                      </p:tavLst>
                                    </p:anim>
                                    <p:animEffect transition="in" filter="fade">
                                      <p:cBhvr>
                                        <p:cTn id="9" dur="8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453981"/>
            <a:ext cx="8455619"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58E38B6D-A3E5-42B8-B12F-1BB814EF0AD0}"/>
              </a:ext>
            </a:extLst>
          </p:cNvPr>
          <p:cNvSpPr>
            <a:spLocks noGrp="1"/>
          </p:cNvSpPr>
          <p:nvPr>
            <p:ph type="title"/>
          </p:nvPr>
        </p:nvSpPr>
        <p:spPr>
          <a:xfrm>
            <a:off x="548639" y="731520"/>
            <a:ext cx="7999609" cy="1426464"/>
          </a:xfrm>
        </p:spPr>
        <p:txBody>
          <a:bodyPr>
            <a:normAutofit/>
          </a:bodyPr>
          <a:lstStyle/>
          <a:p>
            <a:r>
              <a:rPr lang="nl-NL" b="1">
                <a:solidFill>
                  <a:srgbClr val="FFFFFF"/>
                </a:solidFill>
              </a:rPr>
              <a:t>			Centrale zenuwstelsel</a:t>
            </a:r>
          </a:p>
        </p:txBody>
      </p:sp>
      <p:sp>
        <p:nvSpPr>
          <p:cNvPr id="10" name="Rectangle 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480956"/>
            <a:ext cx="6755199"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7E139EF9-C872-4354-9F21-81ABAF95AF07}"/>
              </a:ext>
            </a:extLst>
          </p:cNvPr>
          <p:cNvSpPr>
            <a:spLocks noGrp="1"/>
          </p:cNvSpPr>
          <p:nvPr>
            <p:ph idx="1"/>
          </p:nvPr>
        </p:nvSpPr>
        <p:spPr>
          <a:xfrm>
            <a:off x="592092" y="2789918"/>
            <a:ext cx="6277794" cy="3300196"/>
          </a:xfrm>
        </p:spPr>
        <p:txBody>
          <a:bodyPr anchor="ctr">
            <a:normAutofit/>
          </a:bodyPr>
          <a:lstStyle/>
          <a:p>
            <a:r>
              <a:rPr lang="nl-NL" dirty="0"/>
              <a:t>Het centrale zenuwstelsel is het deel van het zenuwstelsel dat geheel omgeven is door een benig omhulsel (schedel en wervelkolom).</a:t>
            </a:r>
          </a:p>
          <a:p>
            <a:r>
              <a:rPr lang="nl-NL" dirty="0"/>
              <a:t>Van boven naar beneden:</a:t>
            </a:r>
          </a:p>
          <a:p>
            <a:r>
              <a:rPr lang="nl-NL" dirty="0"/>
              <a:t>- Grote hersenen</a:t>
            </a:r>
          </a:p>
          <a:p>
            <a:r>
              <a:rPr lang="nl-NL" dirty="0"/>
              <a:t>- Tussenhersenen</a:t>
            </a:r>
          </a:p>
          <a:p>
            <a:r>
              <a:rPr lang="nl-NL" dirty="0"/>
              <a:t>- Hersenstam</a:t>
            </a:r>
          </a:p>
          <a:p>
            <a:r>
              <a:rPr lang="nl-NL" dirty="0"/>
              <a:t>- Kleine hersenen</a:t>
            </a:r>
          </a:p>
          <a:p>
            <a:r>
              <a:rPr lang="nl-NL" dirty="0"/>
              <a:t>- Ruggenmerg</a:t>
            </a:r>
          </a:p>
          <a:p>
            <a:endParaRPr lang="nl-NL" dirty="0"/>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9287" y="2480956"/>
            <a:ext cx="1584198"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9287" y="4529023"/>
            <a:ext cx="1580522"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646457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453981"/>
            <a:ext cx="8455619"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3D826C1C-A62F-4C31-95A8-0B10C3B0622A}"/>
              </a:ext>
            </a:extLst>
          </p:cNvPr>
          <p:cNvSpPr>
            <a:spLocks noGrp="1"/>
          </p:cNvSpPr>
          <p:nvPr>
            <p:ph type="title"/>
          </p:nvPr>
        </p:nvSpPr>
        <p:spPr>
          <a:xfrm>
            <a:off x="548639" y="731520"/>
            <a:ext cx="7999609" cy="1426464"/>
          </a:xfrm>
        </p:spPr>
        <p:txBody>
          <a:bodyPr>
            <a:normAutofit/>
          </a:bodyPr>
          <a:lstStyle/>
          <a:p>
            <a:r>
              <a:rPr lang="nl-NL" b="1">
                <a:solidFill>
                  <a:srgbClr val="FFFFFF"/>
                </a:solidFill>
              </a:rPr>
              <a:t>			Perifere zenuwstelsel</a:t>
            </a:r>
          </a:p>
        </p:txBody>
      </p:sp>
      <p:sp>
        <p:nvSpPr>
          <p:cNvPr id="10" name="Rectangle 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480956"/>
            <a:ext cx="6755199"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7B44F721-739E-44E6-BF16-1F00B5901E8F}"/>
              </a:ext>
            </a:extLst>
          </p:cNvPr>
          <p:cNvSpPr>
            <a:spLocks noGrp="1"/>
          </p:cNvSpPr>
          <p:nvPr>
            <p:ph idx="1"/>
          </p:nvPr>
        </p:nvSpPr>
        <p:spPr>
          <a:xfrm>
            <a:off x="592092" y="2789918"/>
            <a:ext cx="6277794" cy="3300196"/>
          </a:xfrm>
        </p:spPr>
        <p:txBody>
          <a:bodyPr anchor="ctr">
            <a:normAutofit fontScale="70000" lnSpcReduction="20000"/>
          </a:bodyPr>
          <a:lstStyle/>
          <a:p>
            <a:pPr marL="0" indent="0">
              <a:buNone/>
            </a:pPr>
            <a:r>
              <a:rPr lang="nl-NL" sz="2900" dirty="0"/>
              <a:t>Het perifere zenuwstelsel bevindt zich grotendeels buiten de schedel en de wervelkolom. De delen van het perifere zenuwstelsel vormen de verbindingswegen tussen het centrale zenuwstelsel en de rest van het lichaam. </a:t>
            </a:r>
          </a:p>
          <a:p>
            <a:r>
              <a:rPr lang="nl-NL" sz="2900" b="1" dirty="0"/>
              <a:t>De hersenzenuwen</a:t>
            </a:r>
            <a:endParaRPr lang="nl-NL" sz="2900" dirty="0"/>
          </a:p>
          <a:p>
            <a:pPr marL="0" indent="0">
              <a:buNone/>
            </a:pPr>
            <a:r>
              <a:rPr lang="nl-NL" sz="2900" dirty="0"/>
              <a:t>De hersenzenuwen bevinden zich in de schedel en zorgen voor de sensorische en motorische functies van het hoofd </a:t>
            </a:r>
          </a:p>
          <a:p>
            <a:r>
              <a:rPr lang="nl-NL" sz="2900" b="1" dirty="0"/>
              <a:t>De ruggenmergzenuwen</a:t>
            </a:r>
            <a:endParaRPr lang="nl-NL" sz="2900" dirty="0"/>
          </a:p>
          <a:p>
            <a:pPr marL="0" indent="0">
              <a:buNone/>
            </a:pPr>
            <a:r>
              <a:rPr lang="nl-NL" sz="2900" dirty="0"/>
              <a:t>De ruggenmergzenuwen bevinden zich tussen de wervels van het ruggenmerg. Tussen elke wervel treedt aan beide kanten een zenuw. Elke zenuw ’bedient’ een bepaald gebied. De ruggenmergzenuwen zijn gemengd: ze bevatten zowel sensorische als motorische zenuwen.</a:t>
            </a:r>
          </a:p>
          <a:p>
            <a:endParaRPr lang="nl-NL" sz="900" dirty="0"/>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9287" y="2480956"/>
            <a:ext cx="1584198"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9287" y="4529023"/>
            <a:ext cx="1580522"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085345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453981"/>
            <a:ext cx="8455619"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B3A89B59-8563-42D2-A419-98BCD4FFF91F}"/>
              </a:ext>
            </a:extLst>
          </p:cNvPr>
          <p:cNvSpPr>
            <a:spLocks noGrp="1"/>
          </p:cNvSpPr>
          <p:nvPr>
            <p:ph type="title"/>
          </p:nvPr>
        </p:nvSpPr>
        <p:spPr>
          <a:xfrm>
            <a:off x="548639" y="731520"/>
            <a:ext cx="7999609" cy="1426464"/>
          </a:xfrm>
        </p:spPr>
        <p:txBody>
          <a:bodyPr>
            <a:normAutofit/>
          </a:bodyPr>
          <a:lstStyle/>
          <a:p>
            <a:r>
              <a:rPr lang="nl-NL" b="1">
                <a:solidFill>
                  <a:srgbClr val="FFFFFF"/>
                </a:solidFill>
              </a:rPr>
              <a:t>			De grote hersenen</a:t>
            </a:r>
          </a:p>
        </p:txBody>
      </p:sp>
      <p:sp>
        <p:nvSpPr>
          <p:cNvPr id="10" name="Rectangle 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480956"/>
            <a:ext cx="6755199"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F15B4A0-99DB-4804-BF00-C548E62AB009}"/>
              </a:ext>
            </a:extLst>
          </p:cNvPr>
          <p:cNvSpPr>
            <a:spLocks noGrp="1"/>
          </p:cNvSpPr>
          <p:nvPr>
            <p:ph idx="1"/>
          </p:nvPr>
        </p:nvSpPr>
        <p:spPr>
          <a:xfrm>
            <a:off x="592092" y="2789918"/>
            <a:ext cx="6277794" cy="3300196"/>
          </a:xfrm>
        </p:spPr>
        <p:txBody>
          <a:bodyPr anchor="ctr">
            <a:normAutofit lnSpcReduction="10000"/>
          </a:bodyPr>
          <a:lstStyle/>
          <a:p>
            <a:pPr>
              <a:buFont typeface="Wingdings" panose="05000000000000000000" pitchFamily="2" charset="2"/>
              <a:buChar char="§"/>
            </a:pPr>
            <a:r>
              <a:rPr lang="nl-NL" sz="1600" dirty="0"/>
              <a:t>De grote hersenen bestaan uit twee hersenhelften.</a:t>
            </a:r>
          </a:p>
          <a:p>
            <a:pPr>
              <a:buFont typeface="Wingdings" panose="05000000000000000000" pitchFamily="2" charset="2"/>
              <a:buChar char="§"/>
            </a:pPr>
            <a:r>
              <a:rPr lang="nl-NL" sz="1600" dirty="0"/>
              <a:t>Tussen de helften lopen verbindingen, waarvan de belangrijkste de hersenbalk is.</a:t>
            </a:r>
            <a:br>
              <a:rPr lang="nl-NL" sz="1600" dirty="0"/>
            </a:br>
            <a:r>
              <a:rPr lang="nl-NL" sz="1600" dirty="0"/>
              <a:t>De buitenkant noemen we de schors. Deze is grijs van kleur en bevat miljarden zenuwcellichamen. De schors is geplooid.</a:t>
            </a:r>
          </a:p>
          <a:p>
            <a:pPr>
              <a:buFont typeface="Wingdings" panose="05000000000000000000" pitchFamily="2" charset="2"/>
              <a:buChar char="§"/>
            </a:pPr>
            <a:r>
              <a:rPr lang="nl-NL" sz="1600" dirty="0"/>
              <a:t>De binnenkant noemen we het merg en is wit van kleur. Hierin bevinden zich de uitlopers van de zenuwcellen.</a:t>
            </a:r>
          </a:p>
          <a:p>
            <a:pPr marL="0" indent="0">
              <a:buNone/>
            </a:pPr>
            <a:r>
              <a:rPr lang="nl-NL" sz="1600" dirty="0"/>
              <a:t>De grote hersenen verdelen we in vier delen:</a:t>
            </a:r>
          </a:p>
          <a:p>
            <a:pPr>
              <a:buFont typeface="Courier New" panose="02070309020205020404" pitchFamily="49" charset="0"/>
              <a:buChar char="o"/>
            </a:pPr>
            <a:r>
              <a:rPr lang="nl-NL" sz="1600" dirty="0"/>
              <a:t>Frontaalkwab;</a:t>
            </a:r>
          </a:p>
          <a:p>
            <a:pPr>
              <a:buFont typeface="Courier New" panose="02070309020205020404" pitchFamily="49" charset="0"/>
              <a:buChar char="o"/>
            </a:pPr>
            <a:r>
              <a:rPr lang="nl-NL" sz="1600" dirty="0"/>
              <a:t>Wandbeenkwab;</a:t>
            </a:r>
          </a:p>
          <a:p>
            <a:pPr>
              <a:buFont typeface="Courier New" panose="02070309020205020404" pitchFamily="49" charset="0"/>
              <a:buChar char="o"/>
            </a:pPr>
            <a:r>
              <a:rPr lang="nl-NL" sz="1600" dirty="0"/>
              <a:t>Slaapbeenkwab;</a:t>
            </a:r>
          </a:p>
          <a:p>
            <a:pPr>
              <a:buFont typeface="Courier New" panose="02070309020205020404" pitchFamily="49" charset="0"/>
              <a:buChar char="o"/>
            </a:pPr>
            <a:r>
              <a:rPr lang="nl-NL" sz="1600" dirty="0" err="1"/>
              <a:t>Achterhoofdskwab</a:t>
            </a:r>
            <a:r>
              <a:rPr lang="nl-NL" sz="1600" dirty="0"/>
              <a:t>.</a:t>
            </a:r>
          </a:p>
          <a:p>
            <a:pPr marL="0" indent="0">
              <a:buNone/>
            </a:pPr>
            <a:endParaRPr lang="nl-NL" sz="1400" dirty="0"/>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9287" y="2480956"/>
            <a:ext cx="1584198"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9287" y="4529023"/>
            <a:ext cx="1580522"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632146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1" y="453981"/>
            <a:ext cx="5006340" cy="1877811"/>
          </a:xfrm>
          <a:prstGeom prst="rect">
            <a:avLst/>
          </a:prstGeom>
          <a:solidFill>
            <a:srgbClr val="55543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5" name="Rectangle 74">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7825" y="461737"/>
            <a:ext cx="1612020"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7" name="Rectangle 76">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0326" y="453155"/>
            <a:ext cx="1612018" cy="1878638"/>
          </a:xfrm>
          <a:prstGeom prst="rect">
            <a:avLst/>
          </a:prstGeom>
          <a:solidFill>
            <a:srgbClr val="FCB64B"/>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9" name="Rectangle 7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480956"/>
            <a:ext cx="5006340"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vak 3"/>
          <p:cNvSpPr txBox="1"/>
          <p:nvPr/>
        </p:nvSpPr>
        <p:spPr>
          <a:xfrm>
            <a:off x="592092" y="2798385"/>
            <a:ext cx="4523975" cy="328326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b="1"/>
              <a:t>De hersenen:</a:t>
            </a:r>
          </a:p>
          <a:p>
            <a:pPr indent="-228600">
              <a:lnSpc>
                <a:spcPct val="90000"/>
              </a:lnSpc>
              <a:spcAft>
                <a:spcPts val="600"/>
              </a:spcAft>
              <a:buFont typeface="Arial" panose="020B0604020202020204" pitchFamily="34" charset="0"/>
              <a:buChar char="•"/>
            </a:pPr>
            <a:endParaRPr lang="en-US" sz="1700" b="1"/>
          </a:p>
          <a:p>
            <a:pPr marL="342900" indent="-228600">
              <a:lnSpc>
                <a:spcPct val="90000"/>
              </a:lnSpc>
              <a:spcAft>
                <a:spcPts val="600"/>
              </a:spcAft>
              <a:buFont typeface="Arial" panose="020B0604020202020204" pitchFamily="34" charset="0"/>
              <a:buChar char="•"/>
            </a:pPr>
            <a:r>
              <a:rPr lang="en-US" sz="1700"/>
              <a:t>grote hersenen</a:t>
            </a:r>
          </a:p>
          <a:p>
            <a:pPr marL="342900" indent="-228600">
              <a:lnSpc>
                <a:spcPct val="90000"/>
              </a:lnSpc>
              <a:spcAft>
                <a:spcPts val="600"/>
              </a:spcAft>
              <a:buFont typeface="Arial" panose="020B0604020202020204" pitchFamily="34" charset="0"/>
              <a:buChar char="•"/>
            </a:pPr>
            <a:r>
              <a:rPr lang="en-US" sz="1700"/>
              <a:t>tussenhersenen</a:t>
            </a:r>
          </a:p>
          <a:p>
            <a:pPr marL="342900" indent="-228600">
              <a:lnSpc>
                <a:spcPct val="90000"/>
              </a:lnSpc>
              <a:spcAft>
                <a:spcPts val="600"/>
              </a:spcAft>
              <a:buFont typeface="Arial" panose="020B0604020202020204" pitchFamily="34" charset="0"/>
              <a:buChar char="•"/>
            </a:pPr>
            <a:r>
              <a:rPr lang="en-US" sz="1700"/>
              <a:t>hersenstam</a:t>
            </a:r>
          </a:p>
          <a:p>
            <a:pPr marL="342900" indent="-228600">
              <a:lnSpc>
                <a:spcPct val="90000"/>
              </a:lnSpc>
              <a:spcAft>
                <a:spcPts val="600"/>
              </a:spcAft>
              <a:buFont typeface="Arial" panose="020B0604020202020204" pitchFamily="34" charset="0"/>
              <a:buChar char="•"/>
            </a:pPr>
            <a:r>
              <a:rPr lang="en-US" sz="1700"/>
              <a:t>kleine hersenen</a:t>
            </a:r>
          </a:p>
          <a:p>
            <a:pPr marL="342900" indent="-228600">
              <a:lnSpc>
                <a:spcPct val="90000"/>
              </a:lnSpc>
              <a:spcAft>
                <a:spcPts val="600"/>
              </a:spcAft>
              <a:buFont typeface="Arial" panose="020B0604020202020204" pitchFamily="34" charset="0"/>
              <a:buChar char="•"/>
            </a:pPr>
            <a:endParaRPr lang="en-US" sz="1700"/>
          </a:p>
          <a:p>
            <a:pPr indent="-228600">
              <a:lnSpc>
                <a:spcPct val="90000"/>
              </a:lnSpc>
              <a:spcAft>
                <a:spcPts val="600"/>
              </a:spcAft>
              <a:buFont typeface="Arial" panose="020B0604020202020204" pitchFamily="34" charset="0"/>
              <a:buChar char="•"/>
            </a:pPr>
            <a:r>
              <a:rPr lang="en-US" sz="1700">
                <a:hlinkClick r:id="rId2"/>
              </a:rPr>
              <a:t>filmpje: hersenen</a:t>
            </a:r>
            <a:endParaRPr lang="en-US" sz="1700"/>
          </a:p>
        </p:txBody>
      </p:sp>
      <p:pic>
        <p:nvPicPr>
          <p:cNvPr id="18436" name="Picture 4" descr="http://annemieke.borsatoweblog.nl/upload/875_zd6acbbjyqz.gif"/>
          <p:cNvPicPr>
            <a:picLocks noChangeAspect="1" noChangeArrowheads="1"/>
          </p:cNvPicPr>
          <p:nvPr/>
        </p:nvPicPr>
        <p:blipFill rotWithShape="1">
          <a:blip r:embed="rId3">
            <a:extLst>
              <a:ext uri="{28A0092B-C50C-407E-A947-70E740481C1C}">
                <a14:useLocalDpi xmlns:a14="http://schemas.microsoft.com/office/drawing/2010/main" val="0"/>
              </a:ext>
            </a:extLst>
          </a:blip>
          <a:srcRect l="752" r="5965"/>
          <a:stretch/>
        </p:blipFill>
        <p:spPr bwMode="auto">
          <a:xfrm>
            <a:off x="5457825" y="2480954"/>
            <a:ext cx="3341984" cy="391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2782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http://assets.kennislink.nl/system/files/000/147/781/large/T1_horizontaal.png?13467463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0191" y="2852936"/>
            <a:ext cx="6354581" cy="449959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hersentumor.nl/wp-content/uploads/2013/02/zijaanzich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512676"/>
            <a:ext cx="5499867" cy="468052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611560" y="5553236"/>
            <a:ext cx="4536504" cy="1015663"/>
          </a:xfrm>
          <a:prstGeom prst="rect">
            <a:avLst/>
          </a:prstGeom>
          <a:noFill/>
        </p:spPr>
        <p:txBody>
          <a:bodyPr wrap="square" rtlCol="0">
            <a:spAutoFit/>
          </a:bodyPr>
          <a:lstStyle/>
          <a:p>
            <a:pPr algn="r"/>
            <a:r>
              <a:rPr lang="nl-NL" sz="2000" dirty="0">
                <a:solidFill>
                  <a:schemeClr val="bg1"/>
                </a:solidFill>
              </a:rPr>
              <a:t>korte uitlopers = grijze stof</a:t>
            </a:r>
          </a:p>
          <a:p>
            <a:pPr algn="r"/>
            <a:endParaRPr lang="nl-NL" sz="2000" dirty="0">
              <a:solidFill>
                <a:schemeClr val="bg1"/>
              </a:solidFill>
            </a:endParaRPr>
          </a:p>
          <a:p>
            <a:pPr algn="r"/>
            <a:r>
              <a:rPr lang="nl-NL" sz="2000" dirty="0">
                <a:solidFill>
                  <a:schemeClr val="bg1"/>
                </a:solidFill>
              </a:rPr>
              <a:t>lange uitlopers =  witte stof</a:t>
            </a:r>
          </a:p>
        </p:txBody>
      </p:sp>
      <p:cxnSp>
        <p:nvCxnSpPr>
          <p:cNvPr id="6" name="Rechte verbindingslijn met pijl 5"/>
          <p:cNvCxnSpPr/>
          <p:nvPr/>
        </p:nvCxnSpPr>
        <p:spPr>
          <a:xfrm flipV="1">
            <a:off x="5364088" y="5373216"/>
            <a:ext cx="1008112" cy="360040"/>
          </a:xfrm>
          <a:prstGeom prst="straightConnector1">
            <a:avLst/>
          </a:prstGeom>
          <a:ln w="38100">
            <a:solidFill>
              <a:schemeClr val="bg1"/>
            </a:solidFill>
            <a:tailEnd type="arrow"/>
          </a:ln>
          <a:scene3d>
            <a:camera prst="orthographicFront"/>
            <a:lightRig rig="threePt" dir="t"/>
          </a:scene3d>
          <a:sp3d extrusionH="76200">
            <a:extrusionClr>
              <a:schemeClr val="bg1"/>
            </a:extrusionClr>
          </a:sp3d>
        </p:spPr>
        <p:style>
          <a:lnRef idx="1">
            <a:schemeClr val="accent1"/>
          </a:lnRef>
          <a:fillRef idx="0">
            <a:schemeClr val="accent1"/>
          </a:fillRef>
          <a:effectRef idx="0">
            <a:schemeClr val="accent1"/>
          </a:effectRef>
          <a:fontRef idx="minor">
            <a:schemeClr val="tx1"/>
          </a:fontRef>
        </p:style>
      </p:cxnSp>
      <p:cxnSp>
        <p:nvCxnSpPr>
          <p:cNvPr id="10" name="Rechte verbindingslijn met pijl 9"/>
          <p:cNvCxnSpPr/>
          <p:nvPr/>
        </p:nvCxnSpPr>
        <p:spPr>
          <a:xfrm flipV="1">
            <a:off x="5364088" y="5589241"/>
            <a:ext cx="1512168" cy="648071"/>
          </a:xfrm>
          <a:prstGeom prst="straightConnector1">
            <a:avLst/>
          </a:prstGeom>
          <a:ln w="38100">
            <a:solidFill>
              <a:srgbClr val="FF0000"/>
            </a:solidFill>
            <a:tailEnd type="arrow"/>
          </a:ln>
          <a:scene3d>
            <a:camera prst="orthographicFront"/>
            <a:lightRig rig="threePt" dir="t"/>
          </a:scene3d>
          <a:sp3d extrusionH="76200">
            <a:extrusionClr>
              <a:schemeClr val="bg1"/>
            </a:extrusionClr>
          </a:sp3d>
        </p:spPr>
        <p:style>
          <a:lnRef idx="1">
            <a:schemeClr val="accent1"/>
          </a:lnRef>
          <a:fillRef idx="0">
            <a:schemeClr val="accent1"/>
          </a:fillRef>
          <a:effectRef idx="0">
            <a:schemeClr val="accent1"/>
          </a:effectRef>
          <a:fontRef idx="minor">
            <a:schemeClr val="tx1"/>
          </a:fontRef>
        </p:style>
      </p:cxnSp>
      <p:sp>
        <p:nvSpPr>
          <p:cNvPr id="8" name="Ring 7"/>
          <p:cNvSpPr/>
          <p:nvPr/>
        </p:nvSpPr>
        <p:spPr>
          <a:xfrm>
            <a:off x="6715825" y="5373216"/>
            <a:ext cx="465241" cy="432048"/>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cxnSp>
        <p:nvCxnSpPr>
          <p:cNvPr id="15" name="Rechte verbindingslijn met pijl 14"/>
          <p:cNvCxnSpPr/>
          <p:nvPr/>
        </p:nvCxnSpPr>
        <p:spPr>
          <a:xfrm flipH="1">
            <a:off x="7197482" y="3933056"/>
            <a:ext cx="1352706" cy="576064"/>
          </a:xfrm>
          <a:prstGeom prst="straightConnector1">
            <a:avLst/>
          </a:prstGeom>
          <a:ln w="38100">
            <a:solidFill>
              <a:srgbClr val="FF0000"/>
            </a:solidFill>
            <a:tailEnd type="arrow"/>
          </a:ln>
          <a:scene3d>
            <a:camera prst="orthographicFront"/>
            <a:lightRig rig="threePt" dir="t"/>
          </a:scene3d>
          <a:sp3d extrusionH="76200">
            <a:extrusionClr>
              <a:schemeClr val="bg1"/>
            </a:extrusionClr>
          </a:sp3d>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7956376" y="3513228"/>
            <a:ext cx="1187624" cy="646331"/>
          </a:xfrm>
          <a:prstGeom prst="rect">
            <a:avLst/>
          </a:prstGeom>
          <a:noFill/>
        </p:spPr>
        <p:txBody>
          <a:bodyPr wrap="square" rtlCol="0">
            <a:spAutoFit/>
          </a:bodyPr>
          <a:lstStyle/>
          <a:p>
            <a:pPr algn="r"/>
            <a:r>
              <a:rPr lang="nl-NL" dirty="0">
                <a:solidFill>
                  <a:schemeClr val="bg1"/>
                </a:solidFill>
              </a:rPr>
              <a:t>hersen-</a:t>
            </a:r>
          </a:p>
          <a:p>
            <a:pPr algn="r"/>
            <a:r>
              <a:rPr lang="nl-NL" dirty="0">
                <a:solidFill>
                  <a:schemeClr val="bg1"/>
                </a:solidFill>
              </a:rPr>
              <a:t>balk</a:t>
            </a:r>
          </a:p>
        </p:txBody>
      </p:sp>
    </p:spTree>
    <p:extLst>
      <p:ext uri="{BB962C8B-B14F-4D97-AF65-F5344CB8AC3E}">
        <p14:creationId xmlns:p14="http://schemas.microsoft.com/office/powerpoint/2010/main" val="4320753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7E6EAFB7E375B4FA8D2FF7FD64788B7" ma:contentTypeVersion="12" ma:contentTypeDescription="Een nieuw document maken." ma:contentTypeScope="" ma:versionID="af45acec503560d360978414daab1117">
  <xsd:schema xmlns:xsd="http://www.w3.org/2001/XMLSchema" xmlns:xs="http://www.w3.org/2001/XMLSchema" xmlns:p="http://schemas.microsoft.com/office/2006/metadata/properties" xmlns:ns3="0bfbde32-856c-4dfd-bc38-4322d606c322" xmlns:ns4="169eb86d-0fb8-4364-bb17-d27f6b2029d0" targetNamespace="http://schemas.microsoft.com/office/2006/metadata/properties" ma:root="true" ma:fieldsID="124b357f269b65349bc9c8612af050ee" ns3:_="" ns4:_="">
    <xsd:import namespace="0bfbde32-856c-4dfd-bc38-4322d606c322"/>
    <xsd:import namespace="169eb86d-0fb8-4364-bb17-d27f6b2029d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fbde32-856c-4dfd-bc38-4322d606c322"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9eb86d-0fb8-4364-bb17-d27f6b2029d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B225E7-4E7A-45F0-9B65-02FA73900CD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2837146-178C-47B7-97E5-B8E99628F8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fbde32-856c-4dfd-bc38-4322d606c322"/>
    <ds:schemaRef ds:uri="169eb86d-0fb8-4364-bb17-d27f6b2029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6571B0-DF23-4C1A-A537-BFA08DFB7A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88</TotalTime>
  <Words>1209</Words>
  <Application>Microsoft Office PowerPoint</Application>
  <PresentationFormat>Diavoorstelling (4:3)</PresentationFormat>
  <Paragraphs>134</Paragraphs>
  <Slides>23</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23</vt:i4>
      </vt:variant>
    </vt:vector>
  </HeadingPairs>
  <TitlesOfParts>
    <vt:vector size="30" baseType="lpstr">
      <vt:lpstr>Arial</vt:lpstr>
      <vt:lpstr>Calibri</vt:lpstr>
      <vt:lpstr>Calibri Light</vt:lpstr>
      <vt:lpstr>Courier New</vt:lpstr>
      <vt:lpstr>Verdana</vt:lpstr>
      <vt:lpstr>Wingdings</vt:lpstr>
      <vt:lpstr>Kantoorthema</vt:lpstr>
      <vt:lpstr>    Zenuwstelsel</vt:lpstr>
      <vt:lpstr>   Functies zenuwstelsel</vt:lpstr>
      <vt:lpstr>Bouw van het zenuwstelsel</vt:lpstr>
      <vt:lpstr>PowerPoint-presentatie</vt:lpstr>
      <vt:lpstr>   Centrale zenuwstelsel</vt:lpstr>
      <vt:lpstr>   Perifere zenuwstelsel</vt:lpstr>
      <vt:lpstr>   De grote hersenen</vt:lpstr>
      <vt:lpstr>PowerPoint-presentatie</vt:lpstr>
      <vt:lpstr>PowerPoint-presentatie</vt:lpstr>
      <vt:lpstr>Sensorische schors en motorische schors</vt:lpstr>
      <vt:lpstr>   Tussen hersenen</vt:lpstr>
      <vt:lpstr>   Kleine hersenen</vt:lpstr>
      <vt:lpstr>   Hersenstam</vt:lpstr>
      <vt:lpstr>    Ruggenmerg</vt:lpstr>
      <vt:lpstr>  Werking van het zenuwstelsel</vt:lpstr>
      <vt:lpstr>Willekeurige zenuwstelsel</vt:lpstr>
      <vt:lpstr>  Onwillekeurige zenuwstelsel</vt:lpstr>
      <vt:lpstr>Bloedvoorziening hersenen</vt:lpstr>
      <vt:lpstr> Bescherming hersenen</vt:lpstr>
      <vt:lpstr>Samengevat</vt:lpstr>
      <vt:lpstr>Samengevat</vt:lpstr>
      <vt:lpstr>Samengevat</vt:lpstr>
      <vt:lpstr>Samengevat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Zenuwstelsel</dc:title>
  <dc:creator>Sandra Kreuning</dc:creator>
  <cp:lastModifiedBy>Sandra Kreuning</cp:lastModifiedBy>
  <cp:revision>11</cp:revision>
  <dcterms:created xsi:type="dcterms:W3CDTF">2021-01-25T07:53:57Z</dcterms:created>
  <dcterms:modified xsi:type="dcterms:W3CDTF">2021-02-09T12:05:24Z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0x010100B7E6EAFB7E375B4FA8D2FF7FD64788B7</vt:lpwstr>
  </property>
</Properties>
</file>